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7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3" r:id="rId9"/>
    <p:sldId id="264" r:id="rId10"/>
    <p:sldId id="265" r:id="rId11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8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4" Type="http://schemas.openxmlformats.org/officeDocument/2006/relationships/image" Target="../media/image3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AEA535-13B4-4B58-B4EF-EAD9D0A52247}" type="datetimeFigureOut">
              <a:rPr lang="en-US" smtClean="0"/>
              <a:t>02-Mar-2022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97F62-D672-40F6-ADA1-A5488E0F9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32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839788" y="1619250"/>
            <a:ext cx="7847012" cy="1352550"/>
          </a:xfrm>
          <a:prstGeom prst="rect">
            <a:avLst/>
          </a:prstGeom>
          <a:solidFill>
            <a:srgbClr val="CCCCCC">
              <a:alpha val="4509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sr-Latn-CS" sz="1500"/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939801" y="1990727"/>
            <a:ext cx="76708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defRPr/>
            </a:pPr>
            <a:r>
              <a:rPr lang="pl-PL" smtClean="0"/>
              <a:t>Univerzitet </a:t>
            </a:r>
            <a:r>
              <a:rPr lang="sr-Latn-RS" smtClean="0"/>
              <a:t>u Nišu</a:t>
            </a:r>
            <a:r>
              <a:rPr lang="en-US" smtClean="0">
                <a:solidFill>
                  <a:srgbClr val="330099"/>
                </a:solidFill>
              </a:rPr>
              <a:t/>
            </a:r>
            <a:br>
              <a:rPr lang="en-US" smtClean="0">
                <a:solidFill>
                  <a:srgbClr val="330099"/>
                </a:solidFill>
              </a:rPr>
            </a:br>
            <a:r>
              <a:rPr lang="sr-Latn-RS" b="1" smtClean="0">
                <a:solidFill>
                  <a:srgbClr val="330099"/>
                </a:solidFill>
              </a:rPr>
              <a:t>Fakultet</a:t>
            </a:r>
            <a:r>
              <a:rPr lang="sr-Latn-RS" b="1" baseline="0" smtClean="0">
                <a:solidFill>
                  <a:srgbClr val="330099"/>
                </a:solidFill>
              </a:rPr>
              <a:t> Zaštite </a:t>
            </a:r>
            <a:r>
              <a:rPr lang="en-US" b="1" baseline="0" smtClean="0">
                <a:solidFill>
                  <a:srgbClr val="330099"/>
                </a:solidFill>
              </a:rPr>
              <a:t>n</a:t>
            </a:r>
            <a:r>
              <a:rPr lang="sr-Latn-RS" b="1" baseline="0" smtClean="0">
                <a:solidFill>
                  <a:srgbClr val="330099"/>
                </a:solidFill>
              </a:rPr>
              <a:t>a </a:t>
            </a:r>
            <a:r>
              <a:rPr lang="en-US" b="1" baseline="0" smtClean="0">
                <a:solidFill>
                  <a:srgbClr val="330099"/>
                </a:solidFill>
              </a:rPr>
              <a:t>r</a:t>
            </a:r>
            <a:r>
              <a:rPr lang="sr-Latn-RS" b="1" baseline="0" smtClean="0">
                <a:solidFill>
                  <a:srgbClr val="330099"/>
                </a:solidFill>
              </a:rPr>
              <a:t>adu </a:t>
            </a:r>
            <a:endParaRPr lang="sr-Latn-RS" b="1" smtClean="0">
              <a:solidFill>
                <a:srgbClr val="330099"/>
              </a:solidFill>
            </a:endParaRPr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838200" y="1619250"/>
            <a:ext cx="1588" cy="13525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505200"/>
            <a:ext cx="7772400" cy="6858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algn="ctr">
              <a:spcBef>
                <a:spcPct val="20000"/>
              </a:spcBef>
              <a:buClr>
                <a:srgbClr val="FF0000"/>
              </a:buClr>
              <a:defRPr sz="27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400800" cy="7620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Tx/>
              <a:buNone/>
              <a:defRPr sz="12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8665E16F-616C-498A-9F90-E033FC3C05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1816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D33AC-7357-42C9-B600-FC7963A11C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026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2B0FB-B84C-4C85-B36C-A957242773D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48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0830"/>
            <a:ext cx="8229600" cy="4525963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1FE50-2223-4EBA-97FA-364FD51D1B4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379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31827-AC03-4A4F-AA6E-31C75F1A00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675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50830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50830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BD4B1-5A41-4F32-B7C0-0254A97F8D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7385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4A9FE-5789-46C9-861A-E2568F569B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929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8D8F3-81D8-4953-BD11-BA0FF41AD5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033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35F1B-FF6D-4272-ADDC-E0489DC0746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979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C43FF-6DDB-424A-8875-DF6B4237B6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517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90428-9499-4C18-B0AD-CB737C3316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02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57175" y="304800"/>
            <a:ext cx="8610600" cy="533400"/>
          </a:xfrm>
          <a:prstGeom prst="rect">
            <a:avLst/>
          </a:prstGeom>
          <a:solidFill>
            <a:srgbClr val="CCCCCC">
              <a:alpha val="4509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CS" sz="2100">
              <a:solidFill>
                <a:srgbClr val="330099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57175" marR="0" lvl="0" indent="-257175" algn="l" defTabSz="6858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33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257175" marR="0" lvl="1" indent="-257175" algn="l" defTabSz="6858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33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257175" marR="0" lvl="2" indent="-257175" algn="l" defTabSz="6858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33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257175" marR="0" lvl="3" indent="-257175" algn="l" defTabSz="6858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33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257175" marR="0" lvl="4" indent="-257175" algn="l" defTabSz="6858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33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330099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53202"/>
            <a:ext cx="213360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>
                <a:solidFill>
                  <a:srgbClr val="330099"/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3202"/>
            <a:ext cx="289560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>
                <a:solidFill>
                  <a:srgbClr val="330099"/>
                </a:solidFill>
                <a:latin typeface="Tahoma" charset="0"/>
              </a:defRPr>
            </a:lvl1pPr>
          </a:lstStyle>
          <a:p>
            <a:pPr>
              <a:defRPr/>
            </a:pPr>
            <a:r>
              <a:rPr lang="en-US" smtClean="0"/>
              <a:t>Serbia and Montenegro</a:t>
            </a: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53202"/>
            <a:ext cx="213360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>
                <a:solidFill>
                  <a:srgbClr val="330099"/>
                </a:solidFill>
                <a:latin typeface="Tahoma" charset="0"/>
              </a:defRPr>
            </a:lvl1pPr>
          </a:lstStyle>
          <a:p>
            <a:pPr>
              <a:defRPr/>
            </a:pPr>
            <a:fld id="{D2D420C2-06FB-4C05-B14D-A82AD40917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304800"/>
            <a:ext cx="0" cy="5334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432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800">
          <a:solidFill>
            <a:srgbClr val="330099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330099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330099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330099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330099"/>
          </a:solidFill>
          <a:latin typeface="Tahoma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330099"/>
          </a:solidFill>
          <a:latin typeface="Tahoma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330099"/>
          </a:solidFill>
          <a:latin typeface="Tahoma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330099"/>
          </a:solidFill>
          <a:latin typeface="Tahoma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330099"/>
          </a:solidFill>
          <a:latin typeface="Tahoma" charset="0"/>
        </a:defRPr>
      </a:lvl9pPr>
    </p:titleStyle>
    <p:bodyStyle>
      <a:lvl1pPr marL="257175" marR="0" indent="-257175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FF0000"/>
        </a:buClr>
        <a:buSzTx/>
        <a:buFontTx/>
        <a:buChar char="•"/>
        <a:tabLst/>
        <a:defRPr sz="1500">
          <a:solidFill>
            <a:srgbClr val="330099"/>
          </a:solidFill>
          <a:latin typeface="+mn-lt"/>
          <a:ea typeface="+mn-ea"/>
          <a:cs typeface="+mn-cs"/>
        </a:defRPr>
      </a:lvl1pPr>
      <a:lvl2pPr marL="557213" marR="0" indent="-214313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FF0000"/>
        </a:buClr>
        <a:buSzTx/>
        <a:buFont typeface="Arial" charset="0"/>
        <a:buChar char="–"/>
        <a:tabLst/>
        <a:defRPr sz="1350">
          <a:solidFill>
            <a:srgbClr val="330099"/>
          </a:solidFill>
          <a:latin typeface="+mn-lt"/>
        </a:defRPr>
      </a:lvl2pPr>
      <a:lvl3pPr marL="857250" marR="0" indent="-17145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FF0000"/>
        </a:buClr>
        <a:buSzTx/>
        <a:buFontTx/>
        <a:buChar char="•"/>
        <a:tabLst/>
        <a:defRPr sz="1200">
          <a:solidFill>
            <a:srgbClr val="330099"/>
          </a:solidFill>
          <a:latin typeface="+mn-lt"/>
        </a:defRPr>
      </a:lvl3pPr>
      <a:lvl4pPr marL="1200150" marR="0" indent="-17145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FF0000"/>
        </a:buClr>
        <a:buSzTx/>
        <a:buFont typeface="Arial" charset="0"/>
        <a:buChar char="–"/>
        <a:tabLst/>
        <a:defRPr sz="1050">
          <a:solidFill>
            <a:srgbClr val="330099"/>
          </a:solidFill>
          <a:latin typeface="+mn-lt"/>
        </a:defRPr>
      </a:lvl4pPr>
      <a:lvl5pPr marL="1543050" marR="0" indent="-17145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FF0000"/>
        </a:buClr>
        <a:buSzTx/>
        <a:buFont typeface="Arial" charset="0"/>
        <a:buChar char="»"/>
        <a:tabLst/>
        <a:defRPr sz="900">
          <a:solidFill>
            <a:srgbClr val="330099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»"/>
        <a:defRPr sz="1200">
          <a:solidFill>
            <a:srgbClr val="330099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»"/>
        <a:defRPr sz="1200">
          <a:solidFill>
            <a:srgbClr val="330099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»"/>
        <a:defRPr sz="1200">
          <a:solidFill>
            <a:srgbClr val="330099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»"/>
        <a:defRPr sz="1200">
          <a:solidFill>
            <a:srgbClr val="330099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file:///D:\ORT_knjiga\AncNumSys_files\egyp10.jpg" TargetMode="External"/><Relationship Id="rId18" Type="http://schemas.openxmlformats.org/officeDocument/2006/relationships/image" Target="../media/image10.png"/><Relationship Id="rId26" Type="http://schemas.openxmlformats.org/officeDocument/2006/relationships/image" Target="../media/image17.png"/><Relationship Id="rId3" Type="http://schemas.openxmlformats.org/officeDocument/2006/relationships/image" Target="file:///D:\ORT_knjiga\AncNumSys_files\egyp_million.jpg" TargetMode="External"/><Relationship Id="rId21" Type="http://schemas.openxmlformats.org/officeDocument/2006/relationships/image" Target="../media/image12.png"/><Relationship Id="rId34" Type="http://schemas.openxmlformats.org/officeDocument/2006/relationships/image" Target="../media/image25.png"/><Relationship Id="rId7" Type="http://schemas.openxmlformats.org/officeDocument/2006/relationships/image" Target="file:///D:\ORT_knjiga\AncNumSys_files\egyp10000.jpg" TargetMode="External"/><Relationship Id="rId12" Type="http://schemas.openxmlformats.org/officeDocument/2006/relationships/image" Target="../media/image7.jpeg"/><Relationship Id="rId17" Type="http://schemas.openxmlformats.org/officeDocument/2006/relationships/image" Target="file:///D:\ORT_knjiga\AncNumSys_files\bab1.gif" TargetMode="External"/><Relationship Id="rId25" Type="http://schemas.openxmlformats.org/officeDocument/2006/relationships/image" Target="../media/image16.png"/><Relationship Id="rId33" Type="http://schemas.openxmlformats.org/officeDocument/2006/relationships/image" Target="../media/image24.png"/><Relationship Id="rId2" Type="http://schemas.openxmlformats.org/officeDocument/2006/relationships/image" Target="../media/image2.jpeg"/><Relationship Id="rId16" Type="http://schemas.openxmlformats.org/officeDocument/2006/relationships/image" Target="../media/image9.png"/><Relationship Id="rId20" Type="http://schemas.openxmlformats.org/officeDocument/2006/relationships/image" Target="../media/image11.png"/><Relationship Id="rId29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11" Type="http://schemas.openxmlformats.org/officeDocument/2006/relationships/image" Target="file:///D:\ORT_knjiga\AncNumSys_files\egyp100.jpg" TargetMode="External"/><Relationship Id="rId24" Type="http://schemas.openxmlformats.org/officeDocument/2006/relationships/image" Target="../media/image15.png"/><Relationship Id="rId32" Type="http://schemas.openxmlformats.org/officeDocument/2006/relationships/image" Target="../media/image23.png"/><Relationship Id="rId5" Type="http://schemas.openxmlformats.org/officeDocument/2006/relationships/image" Target="file:///D:\ORT_knjiga\AncNumSys_files\egyp100000.jpg" TargetMode="External"/><Relationship Id="rId15" Type="http://schemas.openxmlformats.org/officeDocument/2006/relationships/image" Target="file:///D:\ORT_knjiga\AncNumSys_files\egyp1.jpg" TargetMode="External"/><Relationship Id="rId23" Type="http://schemas.openxmlformats.org/officeDocument/2006/relationships/image" Target="../media/image14.png"/><Relationship Id="rId28" Type="http://schemas.openxmlformats.org/officeDocument/2006/relationships/image" Target="../media/image19.png"/><Relationship Id="rId10" Type="http://schemas.openxmlformats.org/officeDocument/2006/relationships/image" Target="../media/image6.jpeg"/><Relationship Id="rId19" Type="http://schemas.openxmlformats.org/officeDocument/2006/relationships/image" Target="file:///D:\ORT_knjiga\AncNumSys_files\bab10.gif" TargetMode="External"/><Relationship Id="rId31" Type="http://schemas.openxmlformats.org/officeDocument/2006/relationships/image" Target="../media/image22.png"/><Relationship Id="rId4" Type="http://schemas.openxmlformats.org/officeDocument/2006/relationships/image" Target="../media/image3.jpeg"/><Relationship Id="rId9" Type="http://schemas.openxmlformats.org/officeDocument/2006/relationships/image" Target="file:///D:\ORT_knjiga\AncNumSys_files\egyp1000.jpg" TargetMode="External"/><Relationship Id="rId14" Type="http://schemas.openxmlformats.org/officeDocument/2006/relationships/image" Target="../media/image8.jpeg"/><Relationship Id="rId22" Type="http://schemas.openxmlformats.org/officeDocument/2006/relationships/image" Target="../media/image13.png"/><Relationship Id="rId27" Type="http://schemas.openxmlformats.org/officeDocument/2006/relationships/image" Target="../media/image18.png"/><Relationship Id="rId30" Type="http://schemas.openxmlformats.org/officeDocument/2006/relationships/image" Target="../media/image21.png"/><Relationship Id="rId8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6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37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1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3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smtClean="0"/>
              <a:t>RAČUNARSKA TEHNIKA </a:t>
            </a:r>
            <a:br>
              <a:rPr lang="sr-Latn-RS" smtClean="0"/>
            </a:br>
            <a:r>
              <a:rPr lang="sr-Latn-RS" smtClean="0"/>
              <a:t>Aritmetičke osnove računara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b="1" smtClean="0"/>
              <a:t>Predavanje 1:</a:t>
            </a:r>
            <a:r>
              <a:rPr lang="sr-Latn-RS" smtClean="0"/>
              <a:t> Brojni sistemi i prevođenje brojeva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2688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Pitanja za proveru znanja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Definicija i osobine nepozicionih brojnih sistema</a:t>
            </a:r>
          </a:p>
          <a:p>
            <a:endParaRPr lang="sr-Latn-RS" dirty="0" smtClean="0"/>
          </a:p>
          <a:p>
            <a:r>
              <a:rPr lang="sr-Latn-RS" dirty="0" smtClean="0"/>
              <a:t>Definicija i osobine pozicionih brojnih sistema</a:t>
            </a:r>
          </a:p>
          <a:p>
            <a:endParaRPr lang="sr-Latn-RS" dirty="0" smtClean="0"/>
          </a:p>
          <a:p>
            <a:r>
              <a:rPr lang="sr-Latn-RS" dirty="0" smtClean="0"/>
              <a:t>Prevođenje brojeva iz brojnog sistema sa osnovom N</a:t>
            </a:r>
            <a:r>
              <a:rPr lang="sr-Latn-RS" baseline="-25000" dirty="0" smtClean="0"/>
              <a:t>1</a:t>
            </a:r>
            <a:r>
              <a:rPr lang="sr-Latn-RS" dirty="0" smtClean="0"/>
              <a:t> u brojni sistem sa osnovom N</a:t>
            </a:r>
            <a:r>
              <a:rPr lang="sr-Latn-RS" baseline="-25000" dirty="0" smtClean="0"/>
              <a:t>2</a:t>
            </a:r>
            <a:r>
              <a:rPr lang="sr-Latn-RS" dirty="0" smtClean="0"/>
              <a:t> kada je N</a:t>
            </a:r>
            <a:r>
              <a:rPr lang="sr-Latn-RS" baseline="-25000" dirty="0" smtClean="0"/>
              <a:t>1</a:t>
            </a:r>
            <a:r>
              <a:rPr lang="sr-Latn-RS" dirty="0" smtClean="0"/>
              <a:t>&gt;N</a:t>
            </a:r>
            <a:r>
              <a:rPr lang="sr-Latn-RS" baseline="-25000" dirty="0" smtClean="0"/>
              <a:t>2</a:t>
            </a:r>
            <a:endParaRPr lang="sr-Latn-RS" dirty="0" smtClean="0"/>
          </a:p>
          <a:p>
            <a:endParaRPr lang="sr-Latn-RS" dirty="0" smtClean="0"/>
          </a:p>
          <a:p>
            <a:r>
              <a:rPr lang="sr-Latn-RS" dirty="0" smtClean="0"/>
              <a:t>Prevođenje brojeva iz brojnog sistema sa osnovom N</a:t>
            </a:r>
            <a:r>
              <a:rPr lang="sr-Latn-RS" baseline="-25000" dirty="0" smtClean="0"/>
              <a:t>1</a:t>
            </a:r>
            <a:r>
              <a:rPr lang="sr-Latn-RS" dirty="0" smtClean="0"/>
              <a:t> u brojni sistem sa osnovom N</a:t>
            </a:r>
            <a:r>
              <a:rPr lang="sr-Latn-RS" baseline="-25000" dirty="0" smtClean="0"/>
              <a:t>2</a:t>
            </a:r>
            <a:r>
              <a:rPr lang="sr-Latn-RS" dirty="0" smtClean="0"/>
              <a:t> kada je N</a:t>
            </a:r>
            <a:r>
              <a:rPr lang="sr-Latn-RS" baseline="-25000" dirty="0" smtClean="0"/>
              <a:t>1</a:t>
            </a:r>
            <a:r>
              <a:rPr lang="sr-Latn-RS" dirty="0" smtClean="0"/>
              <a:t>&lt;N</a:t>
            </a:r>
            <a:r>
              <a:rPr lang="sr-Latn-RS" baseline="-25000" dirty="0" smtClean="0"/>
              <a:t>2</a:t>
            </a:r>
            <a:r>
              <a:rPr lang="sr-Latn-RS" dirty="0" smtClean="0"/>
              <a:t>, prevođenje celobrojnog dela broja</a:t>
            </a:r>
          </a:p>
          <a:p>
            <a:endParaRPr lang="sr-Latn-RS" dirty="0" smtClean="0"/>
          </a:p>
          <a:p>
            <a:r>
              <a:rPr lang="sr-Latn-RS" dirty="0" smtClean="0"/>
              <a:t>Prevođenje brojeva iz brojnog sistema sa osnovom N</a:t>
            </a:r>
            <a:r>
              <a:rPr lang="sr-Latn-RS" baseline="-25000" dirty="0" smtClean="0"/>
              <a:t>1</a:t>
            </a:r>
            <a:r>
              <a:rPr lang="sr-Latn-RS" dirty="0" smtClean="0"/>
              <a:t> u brojni sistem sa osnovom N</a:t>
            </a:r>
            <a:r>
              <a:rPr lang="sr-Latn-RS" baseline="-25000" dirty="0" smtClean="0"/>
              <a:t>2</a:t>
            </a:r>
            <a:r>
              <a:rPr lang="sr-Latn-RS" dirty="0" smtClean="0"/>
              <a:t> kada je N</a:t>
            </a:r>
            <a:r>
              <a:rPr lang="sr-Latn-RS" baseline="-25000" dirty="0" smtClean="0"/>
              <a:t>1</a:t>
            </a:r>
            <a:r>
              <a:rPr lang="sr-Latn-RS" dirty="0" smtClean="0"/>
              <a:t>&lt;N</a:t>
            </a:r>
            <a:r>
              <a:rPr lang="sr-Latn-RS" baseline="-25000" dirty="0" smtClean="0"/>
              <a:t>2</a:t>
            </a:r>
            <a:r>
              <a:rPr lang="sr-Latn-RS" dirty="0" smtClean="0"/>
              <a:t>, prevođenje razlomljenog dela broja</a:t>
            </a:r>
          </a:p>
          <a:p>
            <a:endParaRPr lang="sr-Latn-RS" dirty="0" smtClean="0"/>
          </a:p>
          <a:p>
            <a:r>
              <a:rPr lang="sr-Latn-RS" dirty="0" smtClean="0"/>
              <a:t>Prevođenje brojeva deljenjem na klase</a:t>
            </a:r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DB1FE50-2223-4EBA-97FA-364FD51D1B4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79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UVOD - </a:t>
            </a:r>
            <a:r>
              <a:rPr lang="en-US" err="1"/>
              <a:t>Brojni</a:t>
            </a:r>
            <a:r>
              <a:rPr lang="en-US"/>
              <a:t> </a:t>
            </a:r>
            <a:r>
              <a:rPr lang="en-US" err="1"/>
              <a:t>sistemi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Svaka civilizacija je imala svoj jedinstveni način za označavanje količine, brojanje i računanje</a:t>
            </a:r>
            <a:endParaRPr lang="en-GB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sr-Latn-RS" dirty="0" smtClean="0"/>
              <a:t>Brojni sistem</a:t>
            </a:r>
          </a:p>
          <a:p>
            <a:pPr lvl="1"/>
            <a:r>
              <a:rPr lang="sr-Latn-RS" dirty="0" smtClean="0"/>
              <a:t>Skup pravila formulisanih u cilju izražavanja kvantitativnih svojstava objekta</a:t>
            </a:r>
          </a:p>
          <a:p>
            <a:pPr lvl="1"/>
            <a:endParaRPr lang="sr-Latn-RS" dirty="0" smtClean="0"/>
          </a:p>
          <a:p>
            <a:r>
              <a:rPr lang="sr-Latn-RS" dirty="0" smtClean="0"/>
              <a:t>Broj</a:t>
            </a:r>
          </a:p>
          <a:p>
            <a:pPr lvl="1"/>
            <a:r>
              <a:rPr lang="sr-Latn-RS" dirty="0" smtClean="0"/>
              <a:t>Skup cifara koji predstavljaju vrednost. </a:t>
            </a:r>
          </a:p>
          <a:p>
            <a:pPr lvl="2"/>
            <a:endParaRPr lang="sr-Latn-RS" dirty="0" smtClean="0"/>
          </a:p>
          <a:p>
            <a:r>
              <a:rPr lang="sr-Latn-RS" dirty="0" smtClean="0"/>
              <a:t>Podela brojnih sistema</a:t>
            </a:r>
          </a:p>
          <a:p>
            <a:pPr lvl="1"/>
            <a:r>
              <a:rPr lang="sr-Latn-RS" dirty="0" smtClean="0"/>
              <a:t>Zasnovana na odnosu cifre i njenog mesta u zapisu broja</a:t>
            </a:r>
          </a:p>
          <a:p>
            <a:pPr lvl="1"/>
            <a:endParaRPr lang="en-US" dirty="0"/>
          </a:p>
          <a:p>
            <a:pPr marL="34290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1)</a:t>
            </a:r>
            <a:r>
              <a:rPr lang="en-US" dirty="0" smtClean="0"/>
              <a:t> </a:t>
            </a:r>
            <a:r>
              <a:rPr lang="sr-Latn-RS" dirty="0" err="1" smtClean="0"/>
              <a:t>Nepozicioni</a:t>
            </a:r>
            <a:r>
              <a:rPr lang="sr-Latn-RS" dirty="0" smtClean="0"/>
              <a:t> </a:t>
            </a:r>
            <a:r>
              <a:rPr lang="sr-Latn-RS" dirty="0"/>
              <a:t>brojni sistemi</a:t>
            </a:r>
            <a:endParaRPr lang="en-US" dirty="0"/>
          </a:p>
          <a:p>
            <a:pPr lvl="2"/>
            <a:r>
              <a:rPr lang="en-US" dirty="0"/>
              <a:t>H</a:t>
            </a:r>
            <a:r>
              <a:rPr lang="sr-Latn-RS" dirty="0" err="1"/>
              <a:t>ronološki</a:t>
            </a:r>
            <a:r>
              <a:rPr lang="sr-Latn-RS" dirty="0"/>
              <a:t> stariji, simboli koji označavaju cifre imaju istu vrednost bilo gde u zapisu </a:t>
            </a:r>
            <a:r>
              <a:rPr lang="sr-Latn-RS" dirty="0" smtClean="0"/>
              <a:t>broja</a:t>
            </a:r>
            <a:endParaRPr lang="en-US" dirty="0" smtClean="0"/>
          </a:p>
          <a:p>
            <a:pPr lvl="2"/>
            <a:endParaRPr lang="sr-Latn-RS" dirty="0"/>
          </a:p>
          <a:p>
            <a:pPr marL="34290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2)</a:t>
            </a:r>
            <a:r>
              <a:rPr lang="en-US" dirty="0" smtClean="0"/>
              <a:t> </a:t>
            </a:r>
            <a:r>
              <a:rPr lang="sr-Latn-RS" dirty="0" err="1" smtClean="0"/>
              <a:t>Pozicioni</a:t>
            </a:r>
            <a:r>
              <a:rPr lang="sr-Latn-RS" dirty="0" smtClean="0"/>
              <a:t> </a:t>
            </a:r>
            <a:r>
              <a:rPr lang="sr-Latn-RS" dirty="0"/>
              <a:t>brojni sistemi</a:t>
            </a:r>
            <a:endParaRPr lang="en-US" dirty="0"/>
          </a:p>
          <a:p>
            <a:pPr lvl="2"/>
            <a:r>
              <a:rPr lang="en-US" dirty="0"/>
              <a:t>V</a:t>
            </a:r>
            <a:r>
              <a:rPr lang="sr-Latn-RS" dirty="0" err="1"/>
              <a:t>rednost</a:t>
            </a:r>
            <a:r>
              <a:rPr lang="sr-Latn-RS" dirty="0"/>
              <a:t> cifre zavisi od mesta u zapisu brojne </a:t>
            </a:r>
            <a:r>
              <a:rPr lang="sr-Latn-RS" dirty="0" smtClean="0"/>
              <a:t>vrednosti</a:t>
            </a:r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DB1FE50-2223-4EBA-97FA-364FD51D1B4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5" name="Picture 24" descr="tally.gif (5644 bytes)"/>
          <p:cNvPicPr>
            <a:picLocks noChangeAspect="1" noChangeArrowheads="1"/>
          </p:cNvPicPr>
          <p:nvPr/>
        </p:nvPicPr>
        <p:blipFill>
          <a:blip r:embed="rId2">
            <a:lum bright="12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0146" y="1763483"/>
            <a:ext cx="3517106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784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UVOD - Nepozicioni brojni sistemi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0830"/>
            <a:ext cx="3476445" cy="4525963"/>
          </a:xfrm>
        </p:spPr>
        <p:txBody>
          <a:bodyPr/>
          <a:lstStyle/>
          <a:p>
            <a:r>
              <a:rPr lang="sr-Latn-CS"/>
              <a:t>Egipatski brojni sistem</a:t>
            </a:r>
            <a:endParaRPr lang="en-US"/>
          </a:p>
          <a:p>
            <a:pPr marL="0" indent="0">
              <a:buNone/>
            </a:pPr>
            <a:r>
              <a:rPr lang="en-US"/>
              <a:t>	</a:t>
            </a:r>
          </a:p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endParaRPr lang="en-US"/>
          </a:p>
          <a:p>
            <a:endParaRPr lang="en-US"/>
          </a:p>
          <a:p>
            <a:endParaRPr lang="en-US" smtClean="0"/>
          </a:p>
          <a:p>
            <a:r>
              <a:rPr lang="pl-PL" smtClean="0"/>
              <a:t>Vavilonski brojni system</a:t>
            </a:r>
            <a:endParaRPr lang="en-US" smtClean="0"/>
          </a:p>
          <a:p>
            <a:pPr marL="0" indent="0">
              <a:buNone/>
            </a:pPr>
            <a:r>
              <a:rPr lang="en-US"/>
              <a:t>	</a:t>
            </a:r>
          </a:p>
          <a:p>
            <a:endParaRPr lang="en-US"/>
          </a:p>
          <a:p>
            <a:endParaRPr lang="en-US"/>
          </a:p>
          <a:p>
            <a:endParaRPr lang="en-US" smtClean="0"/>
          </a:p>
          <a:p>
            <a:r>
              <a:rPr lang="pl-PL" smtClean="0"/>
              <a:t>Rimski </a:t>
            </a:r>
            <a:r>
              <a:rPr lang="pl-PL"/>
              <a:t>brojni sistem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DB1FE50-2223-4EBA-97FA-364FD51D1B4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5" name="Group 7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479742"/>
              </p:ext>
            </p:extLst>
          </p:nvPr>
        </p:nvGraphicFramePr>
        <p:xfrm>
          <a:off x="1145813" y="1823409"/>
          <a:ext cx="5348290" cy="876300"/>
        </p:xfrm>
        <a:graphic>
          <a:graphicData uri="http://schemas.openxmlformats.org/drawingml/2006/table">
            <a:tbl>
              <a:tblPr/>
              <a:tblGrid>
                <a:gridCol w="7338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92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92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92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92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92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92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92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6009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sz="9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</a:rPr>
                        <a:t>Simbol</a:t>
                      </a:r>
                      <a:endParaRPr kumimoji="0" lang="sr-Latn-RS" sz="900" b="1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34312" marB="3431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 marL="13335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 marL="1752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iemens Sans" pitchFamily="2" charset="0"/>
                      </a:endParaRPr>
                    </a:p>
                  </a:txBody>
                  <a:tcPr marL="68580" marR="68580" marT="34312" marB="343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 marL="13335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 marL="1752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iemens Sans" pitchFamily="2" charset="0"/>
                      </a:endParaRPr>
                    </a:p>
                  </a:txBody>
                  <a:tcPr marL="68580" marR="68580" marT="34312" marB="343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 marL="13335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 marL="1752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iemens Sans" pitchFamily="2" charset="0"/>
                      </a:endParaRPr>
                    </a:p>
                  </a:txBody>
                  <a:tcPr marL="68580" marR="68580" marT="34312" marB="343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 marL="13335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 marL="1752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iemens Sans" pitchFamily="2" charset="0"/>
                      </a:endParaRPr>
                    </a:p>
                  </a:txBody>
                  <a:tcPr marL="68580" marR="68580" marT="34312" marB="343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 marL="13335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 marL="1752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iemens Sans" pitchFamily="2" charset="0"/>
                      </a:endParaRPr>
                    </a:p>
                  </a:txBody>
                  <a:tcPr marL="68580" marR="68580" marT="34312" marB="343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 marL="13335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 marL="1752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iemens Sans" pitchFamily="2" charset="0"/>
                      </a:endParaRPr>
                    </a:p>
                  </a:txBody>
                  <a:tcPr marL="68580" marR="68580" marT="34312" marB="343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 marL="13335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 marL="1752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iemens Sans" pitchFamily="2" charset="0"/>
                      </a:endParaRPr>
                    </a:p>
                  </a:txBody>
                  <a:tcPr marL="68580" marR="68580" marT="34312" marB="343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61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sz="9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</a:rPr>
                        <a:t>Naziv</a:t>
                      </a:r>
                      <a:endParaRPr kumimoji="0" lang="sr-Latn-RS" sz="900" b="1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34312" marB="3431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sz="9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" charset="0"/>
                        </a:rPr>
                        <a:t>Začuđeni čovek</a:t>
                      </a:r>
                      <a:endParaRPr kumimoji="0" lang="sr-Latn-RS" sz="9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34312" marB="343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sz="9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" charset="0"/>
                        </a:rPr>
                        <a:t>Žaba</a:t>
                      </a:r>
                      <a:endParaRPr kumimoji="0" lang="sr-Latn-RS" sz="9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34312" marB="343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sz="9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" charset="0"/>
                        </a:rPr>
                        <a:t>Kažiprst</a:t>
                      </a:r>
                      <a:endParaRPr kumimoji="0" lang="sr-Latn-RS" sz="9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34312" marB="343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" charset="0"/>
                        </a:rPr>
                        <a:t>Lot</a:t>
                      </a:r>
                      <a:r>
                        <a:rPr kumimoji="0" lang="sr-Latn-C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</a:t>
                      </a:r>
                      <a:r>
                        <a:rPr kumimoji="0" lang="sr-Latn-RS" sz="9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" charset="0"/>
                        </a:rPr>
                        <a:t>sov cvet</a:t>
                      </a:r>
                      <a:endParaRPr kumimoji="0" lang="sr-Latn-RS" sz="9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34312" marB="343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sz="9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" charset="0"/>
                        </a:rPr>
                        <a:t>Papirus</a:t>
                      </a:r>
                      <a:endParaRPr kumimoji="0" lang="sr-Latn-RS" sz="9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34312" marB="343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sz="9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" charset="0"/>
                        </a:rPr>
                        <a:t>Kopito</a:t>
                      </a:r>
                      <a:endParaRPr kumimoji="0" lang="sr-Latn-RS" sz="9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34312" marB="343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sz="9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" charset="0"/>
                        </a:rPr>
                        <a:t>Štap</a:t>
                      </a:r>
                      <a:endParaRPr kumimoji="0" lang="sr-Latn-RS" sz="9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34312" marB="343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9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sz="9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</a:rPr>
                        <a:t>Vrednost</a:t>
                      </a:r>
                      <a:endParaRPr kumimoji="0" lang="sr-Latn-RS" sz="900" b="1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34312" marB="3431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</a:rPr>
                        <a:t>1 000 000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34312" marB="343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</a:rPr>
                        <a:t>100 000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34312" marB="343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</a:rPr>
                        <a:t>10 000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34312" marB="343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</a:rPr>
                        <a:t>1000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34312" marB="343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</a:rPr>
                        <a:t>100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34312" marB="343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</a:rPr>
                        <a:t>10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34312" marB="343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</a:rPr>
                        <a:t>1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34312" marB="343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" name="Picture 184" descr="D:\ORT_knjiga\AncNumSys_files\egyp_million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2960" y="1881151"/>
            <a:ext cx="107156" cy="135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83" descr="D:\ORT_knjiga\AncNumSys_files\egyp100000.jpg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1855" y="1888295"/>
            <a:ext cx="100013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82" descr="D:\ORT_knjiga\AncNumSys_files\egyp10000.jpg"/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3836" y="1874007"/>
            <a:ext cx="64294" cy="15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81" descr="D:\ORT_knjiga\AncNumSys_files\egyp1000.jpg"/>
          <p:cNvPicPr>
            <a:picLocks noChangeAspect="1" noChangeArrowheads="1"/>
          </p:cNvPicPr>
          <p:nvPr/>
        </p:nvPicPr>
        <p:blipFill>
          <a:blip r:embed="rId8" r:link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873" y="1877579"/>
            <a:ext cx="100013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80" descr="D:\ORT_knjiga\AncNumSys_files\egyp100.jpg"/>
          <p:cNvPicPr>
            <a:picLocks noChangeAspect="1" noChangeArrowheads="1"/>
          </p:cNvPicPr>
          <p:nvPr/>
        </p:nvPicPr>
        <p:blipFill>
          <a:blip r:embed="rId10" r:link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1626" y="1889962"/>
            <a:ext cx="92869" cy="135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79" descr="D:\ORT_knjiga\AncNumSys_files\egyp10.jpg"/>
          <p:cNvPicPr>
            <a:picLocks noChangeAspect="1" noChangeArrowheads="1"/>
          </p:cNvPicPr>
          <p:nvPr/>
        </p:nvPicPr>
        <p:blipFill>
          <a:blip r:embed="rId12" r:link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8610" y="1902582"/>
            <a:ext cx="107156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78" descr="D:\ORT_knjiga\AncNumSys_files\egyp1.jpg"/>
          <p:cNvPicPr>
            <a:picLocks noChangeAspect="1" noChangeArrowheads="1"/>
          </p:cNvPicPr>
          <p:nvPr/>
        </p:nvPicPr>
        <p:blipFill>
          <a:blip r:embed="rId14" r:link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7506" y="1902582"/>
            <a:ext cx="2857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" name="Group 5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405798"/>
              </p:ext>
            </p:extLst>
          </p:nvPr>
        </p:nvGraphicFramePr>
        <p:xfrm>
          <a:off x="1145813" y="3448857"/>
          <a:ext cx="2039838" cy="525745"/>
        </p:xfrm>
        <a:graphic>
          <a:graphicData uri="http://schemas.openxmlformats.org/drawingml/2006/table">
            <a:tbl>
              <a:tblPr/>
              <a:tblGrid>
                <a:gridCol w="711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7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34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724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sz="900" b="1" i="0" u="none" strike="noStrike" kern="1200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Simbol</a:t>
                      </a:r>
                    </a:p>
                  </a:txBody>
                  <a:tcPr marL="68580" marR="68580" marT="34323" marB="3432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 marL="13335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 marL="1752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iemens Sans" pitchFamily="2" charset="0"/>
                      </a:endParaRPr>
                    </a:p>
                  </a:txBody>
                  <a:tcPr marL="68580" marR="68580" marT="34323" marB="343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 marL="13335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 marL="1752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iemens Sans" pitchFamily="2" charset="0"/>
                      </a:endParaRPr>
                    </a:p>
                  </a:txBody>
                  <a:tcPr marL="68580" marR="68580" marT="34323" marB="343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49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sz="900" b="1" i="0" u="none" strike="noStrike" kern="1200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Vrednost</a:t>
                      </a:r>
                    </a:p>
                  </a:txBody>
                  <a:tcPr marL="68580" marR="68580" marT="34323" marB="3432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34323" marB="343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68580" marR="68580" marT="34323" marB="343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4" name="Picture 507" descr="D:\ORT_knjiga\AncNumSys_files\bab1.gif"/>
          <p:cNvPicPr>
            <a:picLocks noChangeAspect="1" noChangeArrowheads="1"/>
          </p:cNvPicPr>
          <p:nvPr/>
        </p:nvPicPr>
        <p:blipFill>
          <a:blip r:embed="rId16" r:link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0052" y="3498037"/>
            <a:ext cx="114244" cy="199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506" descr="D:\ORT_knjiga\AncNumSys_files\bab10.gif"/>
          <p:cNvPicPr>
            <a:picLocks noChangeAspect="1" noChangeArrowheads="1"/>
          </p:cNvPicPr>
          <p:nvPr/>
        </p:nvPicPr>
        <p:blipFill>
          <a:blip r:embed="rId18" r:link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2452" y="3498956"/>
            <a:ext cx="156362" cy="199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5027651" y="1603435"/>
            <a:ext cx="25527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Char char="•"/>
              <a:tabLst/>
              <a:defRPr sz="2000">
                <a:solidFill>
                  <a:srgbClr val="330099"/>
                </a:solidFill>
                <a:latin typeface="+mn-lt"/>
                <a:ea typeface="+mn-ea"/>
                <a:cs typeface="+mn-cs"/>
              </a:defRPr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 typeface="Arial" charset="0"/>
              <a:buChar char="–"/>
              <a:tabLst/>
              <a:defRPr sz="1800">
                <a:solidFill>
                  <a:srgbClr val="330099"/>
                </a:solidFill>
                <a:latin typeface="+mn-lt"/>
              </a:defRPr>
            </a:lvl2pPr>
            <a:lvl3pPr marL="11430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Char char="•"/>
              <a:tabLst/>
              <a:defRPr sz="1600">
                <a:solidFill>
                  <a:srgbClr val="330099"/>
                </a:solidFill>
                <a:latin typeface="+mn-lt"/>
              </a:defRPr>
            </a:lvl3pPr>
            <a:lvl4pPr marL="16002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 typeface="Arial" charset="0"/>
              <a:buChar char="–"/>
              <a:tabLst/>
              <a:defRPr sz="1400">
                <a:solidFill>
                  <a:srgbClr val="330099"/>
                </a:solidFill>
                <a:latin typeface="+mn-lt"/>
              </a:defRPr>
            </a:lvl4pPr>
            <a:lvl5pPr marL="20574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 typeface="Arial" charset="0"/>
              <a:buChar char="»"/>
              <a:tabLst/>
              <a:defRPr sz="1200">
                <a:solidFill>
                  <a:srgbClr val="33009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Arial" charset="0"/>
              <a:buChar char="»"/>
              <a:defRPr sz="1600">
                <a:solidFill>
                  <a:srgbClr val="3300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Arial" charset="0"/>
              <a:buChar char="»"/>
              <a:defRPr sz="1600">
                <a:solidFill>
                  <a:srgbClr val="3300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Arial" charset="0"/>
              <a:buChar char="»"/>
              <a:defRPr sz="1600">
                <a:solidFill>
                  <a:srgbClr val="3300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Arial" charset="0"/>
              <a:buChar char="»"/>
              <a:defRPr sz="1600">
                <a:solidFill>
                  <a:srgbClr val="330099"/>
                </a:solidFill>
                <a:latin typeface="+mn-lt"/>
              </a:defRPr>
            </a:lvl9pPr>
          </a:lstStyle>
          <a:p>
            <a:endParaRPr lang="en-US" sz="1500" kern="0"/>
          </a:p>
          <a:p>
            <a:pPr marL="0" indent="0">
              <a:buNone/>
            </a:pPr>
            <a:r>
              <a:rPr lang="en-US" sz="1500" kern="0"/>
              <a:t>	</a:t>
            </a:r>
          </a:p>
          <a:p>
            <a:pPr marL="0" indent="0">
              <a:buNone/>
            </a:pPr>
            <a:endParaRPr lang="en-US" sz="1500" kern="0"/>
          </a:p>
          <a:p>
            <a:pPr marL="0" indent="0">
              <a:buNone/>
            </a:pPr>
            <a:endParaRPr lang="en-US" sz="1500" kern="0"/>
          </a:p>
          <a:p>
            <a:endParaRPr lang="en-US" sz="1500" kern="0"/>
          </a:p>
          <a:p>
            <a:r>
              <a:rPr lang="pl-PL" sz="1500" kern="0"/>
              <a:t>Brojni sistem Maja</a:t>
            </a:r>
            <a:endParaRPr lang="en-US" sz="1500" kern="0"/>
          </a:p>
          <a:p>
            <a:pPr marL="0" indent="0">
              <a:buNone/>
            </a:pPr>
            <a:r>
              <a:rPr lang="en-US" sz="1500" kern="0"/>
              <a:t>	</a:t>
            </a:r>
            <a:endParaRPr lang="pl-PL" sz="1500" kern="0"/>
          </a:p>
          <a:p>
            <a:endParaRPr lang="en-US" sz="1500" kern="0"/>
          </a:p>
        </p:txBody>
      </p:sp>
      <p:grpSp>
        <p:nvGrpSpPr>
          <p:cNvPr id="17" name="Group 16"/>
          <p:cNvGrpSpPr/>
          <p:nvPr/>
        </p:nvGrpSpPr>
        <p:grpSpPr>
          <a:xfrm>
            <a:off x="5645159" y="3448857"/>
            <a:ext cx="1465659" cy="878681"/>
            <a:chOff x="6421438" y="3362325"/>
            <a:chExt cx="1954212" cy="1171575"/>
          </a:xfrm>
        </p:grpSpPr>
        <p:pic>
          <p:nvPicPr>
            <p:cNvPr id="18" name="Picture 646" descr="5"/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23025" y="3362325"/>
              <a:ext cx="381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645" descr="6"/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11963" y="3362325"/>
              <a:ext cx="381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644" descr="7"/>
            <p:cNvPicPr>
              <a:picLocks noChangeAspect="1" noChangeArrowheads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00950" y="3365500"/>
              <a:ext cx="381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643" descr="8"/>
            <p:cNvPicPr>
              <a:picLocks noChangeAspect="1" noChangeArrowheads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5663" y="3365500"/>
              <a:ext cx="381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642" descr="9"/>
            <p:cNvPicPr>
              <a:picLocks noChangeAspect="1" noChangeArrowheads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4650" y="3365500"/>
              <a:ext cx="381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Picture 653" descr="10"/>
            <p:cNvPicPr>
              <a:picLocks noChangeAspect="1" noChangeArrowheads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21438" y="3757613"/>
              <a:ext cx="381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Picture 652" descr="11"/>
            <p:cNvPicPr>
              <a:picLocks noChangeAspect="1" noChangeArrowheads="1"/>
            </p:cNvPicPr>
            <p:nvPr/>
          </p:nvPicPr>
          <p:blipFill>
            <a:blip r:embed="rId2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15138" y="3756025"/>
              <a:ext cx="381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Picture 651" descr="12"/>
            <p:cNvPicPr>
              <a:picLocks noChangeAspect="1" noChangeArrowheads="1"/>
            </p:cNvPicPr>
            <p:nvPr/>
          </p:nvPicPr>
          <p:blipFill>
            <a:blip r:embed="rId2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7250" y="3759200"/>
              <a:ext cx="381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" name="Picture 650" descr="13"/>
            <p:cNvPicPr>
              <a:picLocks noChangeAspect="1" noChangeArrowheads="1"/>
            </p:cNvPicPr>
            <p:nvPr/>
          </p:nvPicPr>
          <p:blipFill>
            <a:blip r:embed="rId2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00950" y="3757613"/>
              <a:ext cx="381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649" descr="14"/>
            <p:cNvPicPr>
              <a:picLocks noChangeAspect="1" noChangeArrowheads="1"/>
            </p:cNvPicPr>
            <p:nvPr/>
          </p:nvPicPr>
          <p:blipFill>
            <a:blip r:embed="rId2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4650" y="3756025"/>
              <a:ext cx="381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660" descr="15"/>
            <p:cNvPicPr>
              <a:picLocks noChangeAspect="1" noChangeArrowheads="1"/>
            </p:cNvPicPr>
            <p:nvPr/>
          </p:nvPicPr>
          <p:blipFill>
            <a:blip r:embed="rId3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21438" y="4151313"/>
              <a:ext cx="381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659" descr="16"/>
            <p:cNvPicPr>
              <a:picLocks noChangeAspect="1" noChangeArrowheads="1"/>
            </p:cNvPicPr>
            <p:nvPr/>
          </p:nvPicPr>
          <p:blipFill>
            <a:blip r:embed="rId3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15138" y="4152900"/>
              <a:ext cx="381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658" descr="17"/>
            <p:cNvPicPr>
              <a:picLocks noChangeAspect="1" noChangeArrowheads="1"/>
            </p:cNvPicPr>
            <p:nvPr/>
          </p:nvPicPr>
          <p:blipFill>
            <a:blip r:embed="rId3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7250" y="4152900"/>
              <a:ext cx="381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" name="Picture 657" descr="18"/>
            <p:cNvPicPr>
              <a:picLocks noChangeAspect="1" noChangeArrowheads="1"/>
            </p:cNvPicPr>
            <p:nvPr/>
          </p:nvPicPr>
          <p:blipFill>
            <a:blip r:embed="rId3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99363" y="4152900"/>
              <a:ext cx="381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" name="Picture 656" descr="19"/>
            <p:cNvPicPr>
              <a:picLocks noChangeAspect="1" noChangeArrowheads="1"/>
            </p:cNvPicPr>
            <p:nvPr/>
          </p:nvPicPr>
          <p:blipFill>
            <a:blip r:embed="rId3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1475" y="4148138"/>
              <a:ext cx="381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33" name="Group 7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359045"/>
              </p:ext>
            </p:extLst>
          </p:nvPr>
        </p:nvGraphicFramePr>
        <p:xfrm>
          <a:off x="1145813" y="4812487"/>
          <a:ext cx="5348290" cy="675640"/>
        </p:xfrm>
        <a:graphic>
          <a:graphicData uri="http://schemas.openxmlformats.org/drawingml/2006/table">
            <a:tbl>
              <a:tblPr/>
              <a:tblGrid>
                <a:gridCol w="7338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92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92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92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92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92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92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92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78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sz="900" b="1" i="0" u="none" strike="noStrike" kern="1200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Simbol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sz="900" b="0" i="0" u="none" strike="noStrike" kern="1200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M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sz="900" b="0" i="0" u="none" strike="noStrike" kern="1200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D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sz="900" b="0" i="0" u="none" strike="noStrike" kern="1200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sz="900" b="0" i="0" u="none" strike="noStrike" kern="1200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L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sz="900" b="0" i="0" u="none" strike="noStrike" kern="1200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sz="900" b="0" i="0" u="none" strike="noStrike" kern="1200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V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sz="900" b="0" i="0" u="none" strike="noStrike" kern="1200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I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8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sz="900" b="1" i="0" u="none" strike="noStrike" kern="1200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Vrednost</a:t>
                      </a:r>
                    </a:p>
                  </a:txBody>
                  <a:tcPr marL="68580" marR="68580" marT="34290" marB="3429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sz="900" b="0" i="0" u="none" strike="noStrike" kern="1200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1000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sz="900" b="0" i="0" u="none" strike="noStrike" kern="1200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500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sz="900" b="0" i="0" u="none" strike="noStrike" kern="1200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sz="900" b="0" i="0" u="none" strike="noStrike" kern="1200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sz="900" b="0" i="0" u="none" strike="noStrike" kern="1200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sz="900" b="0" i="0" u="none" strike="noStrike" kern="1200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sz="900" b="0" i="0" u="none" strike="noStrike" kern="1200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94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UVOD - Pozicioni brojni sistemi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DB1FE50-2223-4EBA-97FA-364FD51D1B4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35083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marR="0" indent="-257175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Char char="•"/>
              <a:tabLst/>
              <a:defRPr sz="1500">
                <a:solidFill>
                  <a:srgbClr val="330099"/>
                </a:solidFill>
                <a:latin typeface="+mn-lt"/>
                <a:ea typeface="+mn-ea"/>
                <a:cs typeface="+mn-cs"/>
              </a:defRPr>
            </a:lvl1pPr>
            <a:lvl2pPr marL="557213" marR="0" indent="-214313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 typeface="Arial" charset="0"/>
              <a:buChar char="–"/>
              <a:tabLst/>
              <a:defRPr sz="1350">
                <a:solidFill>
                  <a:srgbClr val="330099"/>
                </a:solidFill>
                <a:latin typeface="+mn-lt"/>
              </a:defRPr>
            </a:lvl2pPr>
            <a:lvl3pPr marL="857250" marR="0" indent="-171450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Char char="•"/>
              <a:tabLst/>
              <a:defRPr sz="1200">
                <a:solidFill>
                  <a:srgbClr val="330099"/>
                </a:solidFill>
                <a:latin typeface="+mn-lt"/>
              </a:defRPr>
            </a:lvl3pPr>
            <a:lvl4pPr marL="1200150" marR="0" indent="-171450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 typeface="Arial" charset="0"/>
              <a:buChar char="–"/>
              <a:tabLst/>
              <a:defRPr sz="1050">
                <a:solidFill>
                  <a:srgbClr val="330099"/>
                </a:solidFill>
                <a:latin typeface="+mn-lt"/>
              </a:defRPr>
            </a:lvl4pPr>
            <a:lvl5pPr marL="1543050" marR="0" indent="-171450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 typeface="Arial" charset="0"/>
              <a:buChar char="»"/>
              <a:tabLst/>
              <a:defRPr sz="900">
                <a:solidFill>
                  <a:srgbClr val="330099"/>
                </a:solidFill>
                <a:latin typeface="+mn-lt"/>
              </a:defRPr>
            </a:lvl5pPr>
            <a:lvl6pPr marL="18859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Arial" charset="0"/>
              <a:buChar char="»"/>
              <a:defRPr sz="1200">
                <a:solidFill>
                  <a:srgbClr val="330099"/>
                </a:solidFill>
                <a:latin typeface="+mn-lt"/>
              </a:defRPr>
            </a:lvl6pPr>
            <a:lvl7pPr marL="22288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Arial" charset="0"/>
              <a:buChar char="»"/>
              <a:defRPr sz="1200">
                <a:solidFill>
                  <a:srgbClr val="330099"/>
                </a:solidFill>
                <a:latin typeface="+mn-lt"/>
              </a:defRPr>
            </a:lvl7pPr>
            <a:lvl8pPr marL="25717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Arial" charset="0"/>
              <a:buChar char="»"/>
              <a:defRPr sz="1200">
                <a:solidFill>
                  <a:srgbClr val="330099"/>
                </a:solidFill>
                <a:latin typeface="+mn-lt"/>
              </a:defRPr>
            </a:lvl8pPr>
            <a:lvl9pPr marL="29146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Arial" charset="0"/>
              <a:buChar char="»"/>
              <a:defRPr sz="1200">
                <a:solidFill>
                  <a:srgbClr val="330099"/>
                </a:solidFill>
                <a:latin typeface="+mn-lt"/>
              </a:defRPr>
            </a:lvl9pPr>
          </a:lstStyle>
          <a:p>
            <a:r>
              <a:rPr lang="en-US" kern="0" smtClean="0"/>
              <a:t>Arapske cifre (Španija 976. god)</a:t>
            </a:r>
          </a:p>
          <a:p>
            <a:endParaRPr lang="en-US" kern="0" smtClean="0"/>
          </a:p>
          <a:p>
            <a:endParaRPr lang="en-US" kern="0" smtClean="0"/>
          </a:p>
          <a:p>
            <a:endParaRPr lang="en-US" kern="0" smtClean="0"/>
          </a:p>
          <a:p>
            <a:endParaRPr lang="en-US" kern="0" smtClean="0"/>
          </a:p>
          <a:p>
            <a:r>
              <a:rPr lang="en-US" kern="0" smtClean="0"/>
              <a:t>Brojna vrednost X u bilo kom pozicionom brojnom sistemu sa osnovom brojnog sistema N:</a:t>
            </a:r>
          </a:p>
          <a:p>
            <a:endParaRPr lang="en-US" kern="0" smtClean="0"/>
          </a:p>
          <a:p>
            <a:endParaRPr lang="en-US" kern="0" smtClean="0"/>
          </a:p>
          <a:p>
            <a:endParaRPr lang="en-US" kern="0" smtClean="0"/>
          </a:p>
          <a:p>
            <a:endParaRPr lang="en-US" kern="0" smtClean="0"/>
          </a:p>
          <a:p>
            <a:r>
              <a:rPr lang="en-US" kern="0" smtClean="0"/>
              <a:t>Uvedena konvencija: broj se piše kao niz cifara bez pisanja osnove i njenog stepena:</a:t>
            </a:r>
          </a:p>
          <a:p>
            <a:endParaRPr lang="en-US" kern="0"/>
          </a:p>
        </p:txBody>
      </p:sp>
      <p:graphicFrame>
        <p:nvGraphicFramePr>
          <p:cNvPr id="6" name="Object 1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6320627"/>
              </p:ext>
            </p:extLst>
          </p:nvPr>
        </p:nvGraphicFramePr>
        <p:xfrm>
          <a:off x="1998100" y="1795991"/>
          <a:ext cx="2945606" cy="4929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" name="CorelDRAW" r:id="rId3" imgW="914400" imgH="914400" progId="CorelDRAW.Graphic.13">
                  <p:embed/>
                </p:oleObj>
              </mc:Choice>
              <mc:Fallback>
                <p:oleObj name="CorelDRAW" r:id="rId3" imgW="914400" imgH="914400" progId="CorelDRAW.Graphic.1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8100" y="1795991"/>
                        <a:ext cx="2945606" cy="4929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1681614"/>
              </p:ext>
            </p:extLst>
          </p:nvPr>
        </p:nvGraphicFramePr>
        <p:xfrm>
          <a:off x="1988064" y="3019183"/>
          <a:ext cx="2094310" cy="9132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" name="Equation" r:id="rId5" imgW="965200" imgH="419100" progId="Equation.3">
                  <p:embed/>
                </p:oleObj>
              </mc:Choice>
              <mc:Fallback>
                <p:oleObj name="Equation" r:id="rId5" imgW="9652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8064" y="3019183"/>
                        <a:ext cx="2094310" cy="9132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0132872"/>
              </p:ext>
            </p:extLst>
          </p:nvPr>
        </p:nvGraphicFramePr>
        <p:xfrm>
          <a:off x="1988064" y="4675398"/>
          <a:ext cx="4093369" cy="4583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" name="Equation" r:id="rId7" imgW="1777229" imgH="203112" progId="Equation.3">
                  <p:embed/>
                </p:oleObj>
              </mc:Choice>
              <mc:Fallback>
                <p:oleObj name="Equation" r:id="rId7" imgW="1777229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8064" y="4675398"/>
                        <a:ext cx="4093369" cy="4583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557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UVOD - Primeri pozicionih brojnih sistema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0830"/>
            <a:ext cx="4870580" cy="4525963"/>
          </a:xfrm>
        </p:spPr>
        <p:txBody>
          <a:bodyPr/>
          <a:lstStyle/>
          <a:p>
            <a:r>
              <a:rPr lang="nb-NO"/>
              <a:t>Primer 1: 	</a:t>
            </a:r>
            <a:r>
              <a:rPr lang="nb-NO" b="1"/>
              <a:t>Dekadni</a:t>
            </a:r>
            <a:r>
              <a:rPr lang="nb-NO"/>
              <a:t> brojni sistem</a:t>
            </a:r>
          </a:p>
          <a:p>
            <a:pPr lvl="1"/>
            <a:r>
              <a:rPr lang="da-DK" sz="1200" i="1"/>
              <a:t>N </a:t>
            </a:r>
            <a:r>
              <a:rPr lang="da-DK" sz="1200"/>
              <a:t>= 10</a:t>
            </a:r>
            <a:r>
              <a:rPr lang="en-US" sz="1200"/>
              <a:t>;	</a:t>
            </a:r>
            <a:r>
              <a:rPr lang="da-DK" sz="1200" i="1"/>
              <a:t>S </a:t>
            </a:r>
            <a:r>
              <a:rPr lang="da-DK" sz="1200"/>
              <a:t>= [0,1,2,3,4,5,6,7,8,9]</a:t>
            </a:r>
          </a:p>
          <a:p>
            <a:pPr lvl="1"/>
            <a:r>
              <a:rPr lang="da-DK" sz="1200"/>
              <a:t>(845.34)</a:t>
            </a:r>
            <a:r>
              <a:rPr lang="da-DK" sz="1200" baseline="-25000"/>
              <a:t>10 </a:t>
            </a:r>
            <a:r>
              <a:rPr lang="da-DK" sz="1200"/>
              <a:t>= 8*10</a:t>
            </a:r>
            <a:r>
              <a:rPr lang="da-DK" sz="1200" baseline="30000"/>
              <a:t>2 </a:t>
            </a:r>
            <a:r>
              <a:rPr lang="da-DK" sz="1200"/>
              <a:t>+ 4*10</a:t>
            </a:r>
            <a:r>
              <a:rPr lang="da-DK" sz="1200" baseline="30000"/>
              <a:t>1 </a:t>
            </a:r>
            <a:r>
              <a:rPr lang="da-DK" sz="1200"/>
              <a:t>+ 5*10</a:t>
            </a:r>
            <a:r>
              <a:rPr lang="da-DK" sz="1200" baseline="30000"/>
              <a:t>0 </a:t>
            </a:r>
            <a:r>
              <a:rPr lang="da-DK" sz="1200"/>
              <a:t>+ 3*10</a:t>
            </a:r>
            <a:r>
              <a:rPr lang="da-DK" sz="1200" baseline="30000"/>
              <a:t>-1 </a:t>
            </a:r>
            <a:r>
              <a:rPr lang="da-DK" sz="1200"/>
              <a:t>+ 4*10</a:t>
            </a:r>
            <a:r>
              <a:rPr lang="da-DK" sz="1200" baseline="30000"/>
              <a:t>-2</a:t>
            </a:r>
            <a:endParaRPr lang="en-GB" sz="1200" baseline="30000"/>
          </a:p>
          <a:p>
            <a:pPr lvl="1"/>
            <a:endParaRPr lang="en-US"/>
          </a:p>
          <a:p>
            <a:r>
              <a:rPr lang="en-US"/>
              <a:t>Primer 2:	</a:t>
            </a:r>
            <a:r>
              <a:rPr lang="sr-Latn-RS" b="1" smtClean="0"/>
              <a:t>Binarni</a:t>
            </a:r>
            <a:r>
              <a:rPr lang="sr-Latn-RS" smtClean="0"/>
              <a:t> brojni sistem</a:t>
            </a:r>
          </a:p>
          <a:p>
            <a:pPr lvl="1"/>
            <a:r>
              <a:rPr lang="da-DK" sz="1200" i="1" smtClean="0"/>
              <a:t>N </a:t>
            </a:r>
            <a:r>
              <a:rPr lang="da-DK" sz="1200"/>
              <a:t>= 2</a:t>
            </a:r>
            <a:r>
              <a:rPr lang="en-US" sz="1200"/>
              <a:t>;	</a:t>
            </a:r>
            <a:r>
              <a:rPr lang="da-DK" sz="1200" i="1"/>
              <a:t>S </a:t>
            </a:r>
            <a:r>
              <a:rPr lang="da-DK" sz="1200"/>
              <a:t>= [0,1]</a:t>
            </a:r>
          </a:p>
          <a:p>
            <a:pPr lvl="1"/>
            <a:r>
              <a:rPr lang="da-DK" sz="1200"/>
              <a:t>(101.1)</a:t>
            </a:r>
            <a:r>
              <a:rPr lang="da-DK" sz="1200" baseline="-25000"/>
              <a:t>2 </a:t>
            </a:r>
            <a:r>
              <a:rPr lang="da-DK" sz="1200"/>
              <a:t>= 1*2</a:t>
            </a:r>
            <a:r>
              <a:rPr lang="da-DK" sz="1200" baseline="30000"/>
              <a:t>2 </a:t>
            </a:r>
            <a:r>
              <a:rPr lang="da-DK" sz="1200"/>
              <a:t>+ 0*2</a:t>
            </a:r>
            <a:r>
              <a:rPr lang="da-DK" sz="1200" baseline="30000"/>
              <a:t>1 </a:t>
            </a:r>
            <a:r>
              <a:rPr lang="da-DK" sz="1200"/>
              <a:t>+ 1*2</a:t>
            </a:r>
            <a:r>
              <a:rPr lang="da-DK" sz="1200" baseline="30000"/>
              <a:t>0 </a:t>
            </a:r>
            <a:r>
              <a:rPr lang="da-DK" sz="1200"/>
              <a:t>+ 1*2</a:t>
            </a:r>
            <a:r>
              <a:rPr lang="da-DK" sz="1200" baseline="30000"/>
              <a:t>-1</a:t>
            </a:r>
            <a:r>
              <a:rPr lang="da-DK" sz="1200"/>
              <a:t> = (5.5)</a:t>
            </a:r>
            <a:r>
              <a:rPr lang="da-DK" sz="1200" baseline="-25000"/>
              <a:t>10</a:t>
            </a:r>
            <a:endParaRPr lang="en-GB" sz="1200" baseline="-25000"/>
          </a:p>
          <a:p>
            <a:pPr lvl="1"/>
            <a:endParaRPr lang="en-US"/>
          </a:p>
          <a:p>
            <a:r>
              <a:rPr lang="nb-NO"/>
              <a:t>Primer 3:	</a:t>
            </a:r>
            <a:r>
              <a:rPr lang="nb-NO" b="1"/>
              <a:t>Oktalni</a:t>
            </a:r>
            <a:r>
              <a:rPr lang="nb-NO"/>
              <a:t> brojni sistem</a:t>
            </a:r>
          </a:p>
          <a:p>
            <a:pPr lvl="1"/>
            <a:r>
              <a:rPr lang="da-DK" sz="1200" i="1"/>
              <a:t>N </a:t>
            </a:r>
            <a:r>
              <a:rPr lang="da-DK" sz="1200"/>
              <a:t>= 8</a:t>
            </a:r>
            <a:r>
              <a:rPr lang="en-US" sz="1200"/>
              <a:t>;	</a:t>
            </a:r>
            <a:r>
              <a:rPr lang="da-DK" sz="1200" i="1"/>
              <a:t>S </a:t>
            </a:r>
            <a:r>
              <a:rPr lang="da-DK" sz="1200"/>
              <a:t>= [0,1,2,3,4,5,6,7]</a:t>
            </a:r>
          </a:p>
          <a:p>
            <a:pPr lvl="1"/>
            <a:r>
              <a:rPr lang="da-DK" sz="1200"/>
              <a:t>(54.2)</a:t>
            </a:r>
            <a:r>
              <a:rPr lang="da-DK" sz="1200" baseline="-25000"/>
              <a:t>8 </a:t>
            </a:r>
            <a:r>
              <a:rPr lang="da-DK" sz="1200"/>
              <a:t>= 5*8</a:t>
            </a:r>
            <a:r>
              <a:rPr lang="da-DK" sz="1200" baseline="30000"/>
              <a:t>1 </a:t>
            </a:r>
            <a:r>
              <a:rPr lang="da-DK" sz="1200"/>
              <a:t>+ 4*8</a:t>
            </a:r>
            <a:r>
              <a:rPr lang="da-DK" sz="1200" baseline="30000"/>
              <a:t>0 </a:t>
            </a:r>
            <a:r>
              <a:rPr lang="da-DK" sz="1200"/>
              <a:t>+ 2*8</a:t>
            </a:r>
            <a:r>
              <a:rPr lang="da-DK" sz="1200" baseline="30000"/>
              <a:t>-1</a:t>
            </a:r>
            <a:r>
              <a:rPr lang="da-DK" sz="1200"/>
              <a:t> = (44.125)</a:t>
            </a:r>
            <a:r>
              <a:rPr lang="da-DK" sz="1200" baseline="-25000"/>
              <a:t>10</a:t>
            </a:r>
            <a:endParaRPr lang="en-GB" sz="1200" baseline="-25000"/>
          </a:p>
          <a:p>
            <a:pPr lvl="1"/>
            <a:endParaRPr lang="en-US"/>
          </a:p>
          <a:p>
            <a:r>
              <a:rPr lang="en-US"/>
              <a:t>Primer 4:	</a:t>
            </a:r>
            <a:r>
              <a:rPr lang="sr-Latn-RS" b="1" smtClean="0"/>
              <a:t>Heksadekadni</a:t>
            </a:r>
            <a:r>
              <a:rPr lang="sr-Latn-RS" smtClean="0"/>
              <a:t> brojni sistem</a:t>
            </a:r>
          </a:p>
          <a:p>
            <a:pPr lvl="1"/>
            <a:r>
              <a:rPr lang="da-DK" sz="1200" i="1" smtClean="0"/>
              <a:t>N </a:t>
            </a:r>
            <a:r>
              <a:rPr lang="da-DK" sz="1200"/>
              <a:t>= 16</a:t>
            </a:r>
            <a:r>
              <a:rPr lang="en-US" sz="1200"/>
              <a:t>;	</a:t>
            </a:r>
            <a:r>
              <a:rPr lang="da-DK" sz="1200" i="1"/>
              <a:t>S </a:t>
            </a:r>
            <a:r>
              <a:rPr lang="da-DK" sz="1200"/>
              <a:t>= [0,1,2,3,4,5,6,7,8,9,A,B,C,D,E,F]</a:t>
            </a:r>
          </a:p>
          <a:p>
            <a:pPr lvl="1"/>
            <a:r>
              <a:rPr lang="da-DK" sz="1200"/>
              <a:t>(AC.8)</a:t>
            </a:r>
            <a:r>
              <a:rPr lang="da-DK" sz="1200" baseline="-25000"/>
              <a:t>16 </a:t>
            </a:r>
            <a:r>
              <a:rPr lang="da-DK" sz="1200"/>
              <a:t>= 10*16</a:t>
            </a:r>
            <a:r>
              <a:rPr lang="da-DK" sz="1200" baseline="30000"/>
              <a:t>1 </a:t>
            </a:r>
            <a:r>
              <a:rPr lang="da-DK" sz="1200"/>
              <a:t>+ 12*16</a:t>
            </a:r>
            <a:r>
              <a:rPr lang="da-DK" sz="1200" baseline="30000"/>
              <a:t>0 </a:t>
            </a:r>
            <a:r>
              <a:rPr lang="da-DK" sz="1200"/>
              <a:t>+ 8*16</a:t>
            </a:r>
            <a:r>
              <a:rPr lang="da-DK" sz="1200" baseline="30000"/>
              <a:t>-1</a:t>
            </a:r>
            <a:r>
              <a:rPr lang="da-DK" sz="1200"/>
              <a:t> = (</a:t>
            </a:r>
            <a:r>
              <a:rPr lang="da-DK" sz="1200" smtClean="0"/>
              <a:t>172.5)</a:t>
            </a:r>
            <a:r>
              <a:rPr lang="da-DK" sz="1200" baseline="-25000" smtClean="0"/>
              <a:t>10</a:t>
            </a:r>
            <a:endParaRPr lang="en-GB" sz="1200" baseline="-25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DB1FE50-2223-4EBA-97FA-364FD51D1B4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5" name="Group 24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467391"/>
              </p:ext>
            </p:extLst>
          </p:nvPr>
        </p:nvGraphicFramePr>
        <p:xfrm>
          <a:off x="5023429" y="1350833"/>
          <a:ext cx="3346131" cy="4525960"/>
        </p:xfrm>
        <a:graphic>
          <a:graphicData uri="http://schemas.openxmlformats.org/drawingml/2006/table">
            <a:tbl>
              <a:tblPr/>
              <a:tblGrid>
                <a:gridCol w="657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36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27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2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684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N=10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 = 2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N=8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 = 16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4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0000 0000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84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0000 0001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4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0000 0010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84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0000 0011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684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0000 0100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4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0000 0101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684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0000 0110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4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0000 0111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684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0000 1000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684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0000 1001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54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0000 1010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0A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684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0000 1011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0B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54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0000 1100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0C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684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0000 1101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0D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684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0000 1110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0E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54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0000 1111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0F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684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0001 0000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54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0001 0001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684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0001 0010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68580" marR="68580" marT="34290" marB="34290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587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Prevođenje</a:t>
            </a:r>
            <a:r>
              <a:rPr lang="en-US"/>
              <a:t> (</a:t>
            </a:r>
            <a:r>
              <a:rPr lang="en-US" err="1"/>
              <a:t>konverzija</a:t>
            </a:r>
            <a:r>
              <a:rPr lang="en-US"/>
              <a:t>) </a:t>
            </a:r>
            <a:r>
              <a:rPr lang="en-US" err="1"/>
              <a:t>brojeva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Moguća su tri slučaja</a:t>
            </a:r>
            <a:r>
              <a:rPr lang="en-US" dirty="0" smtClean="0"/>
              <a:t>:</a:t>
            </a:r>
            <a:endParaRPr lang="en-US" dirty="0"/>
          </a:p>
          <a:p>
            <a:pPr marL="342900" lvl="1" indent="0">
              <a:buNone/>
            </a:pPr>
            <a:r>
              <a:rPr lang="pt-BR" dirty="0" smtClean="0">
                <a:solidFill>
                  <a:srgbClr val="FF0000"/>
                </a:solidFill>
              </a:rPr>
              <a:t>1)</a:t>
            </a:r>
            <a:r>
              <a:rPr lang="pt-BR" dirty="0" smtClean="0"/>
              <a:t> N</a:t>
            </a:r>
            <a:r>
              <a:rPr lang="pt-BR" baseline="-25000" dirty="0" smtClean="0"/>
              <a:t>1</a:t>
            </a:r>
            <a:r>
              <a:rPr lang="pt-BR" dirty="0" smtClean="0"/>
              <a:t> </a:t>
            </a:r>
            <a:r>
              <a:rPr lang="pt-BR" dirty="0"/>
              <a:t>= N</a:t>
            </a:r>
            <a:r>
              <a:rPr lang="pt-BR" baseline="-25000" dirty="0"/>
              <a:t>2</a:t>
            </a:r>
            <a:r>
              <a:rPr lang="pt-BR" dirty="0"/>
              <a:t>	gde je N</a:t>
            </a:r>
            <a:r>
              <a:rPr lang="pt-BR" baseline="-25000" dirty="0"/>
              <a:t>1</a:t>
            </a:r>
            <a:r>
              <a:rPr lang="pt-BR" dirty="0"/>
              <a:t>&gt;1. </a:t>
            </a:r>
          </a:p>
          <a:p>
            <a:pPr marL="342900" lvl="1" indent="0">
              <a:buNone/>
            </a:pPr>
            <a:r>
              <a:rPr lang="pt-BR" dirty="0" smtClean="0">
                <a:solidFill>
                  <a:srgbClr val="FF0000"/>
                </a:solidFill>
              </a:rPr>
              <a:t>2)</a:t>
            </a:r>
            <a:r>
              <a:rPr lang="pt-BR" dirty="0" smtClean="0"/>
              <a:t> N</a:t>
            </a:r>
            <a:r>
              <a:rPr lang="pt-BR" baseline="-25000" dirty="0" smtClean="0"/>
              <a:t>1</a:t>
            </a:r>
            <a:r>
              <a:rPr lang="pt-BR" dirty="0" smtClean="0"/>
              <a:t> </a:t>
            </a:r>
            <a:r>
              <a:rPr lang="pt-BR" dirty="0"/>
              <a:t>&lt; N</a:t>
            </a:r>
            <a:r>
              <a:rPr lang="pt-BR" baseline="-25000" dirty="0"/>
              <a:t>2	</a:t>
            </a:r>
            <a:r>
              <a:rPr lang="pt-BR" dirty="0"/>
              <a:t>gde je N</a:t>
            </a:r>
            <a:r>
              <a:rPr lang="pt-BR" baseline="-25000" dirty="0"/>
              <a:t>1</a:t>
            </a:r>
            <a:r>
              <a:rPr lang="pt-BR" dirty="0"/>
              <a:t>&gt;1. </a:t>
            </a:r>
          </a:p>
          <a:p>
            <a:pPr marL="342900" lvl="1" indent="0">
              <a:buNone/>
            </a:pPr>
            <a:r>
              <a:rPr lang="pt-BR" dirty="0" smtClean="0">
                <a:solidFill>
                  <a:srgbClr val="FF0000"/>
                </a:solidFill>
              </a:rPr>
              <a:t>3)</a:t>
            </a:r>
            <a:r>
              <a:rPr lang="pt-BR" dirty="0" smtClean="0"/>
              <a:t> N</a:t>
            </a:r>
            <a:r>
              <a:rPr lang="pt-BR" baseline="-25000" dirty="0" smtClean="0"/>
              <a:t>1</a:t>
            </a:r>
            <a:r>
              <a:rPr lang="pt-BR" dirty="0" smtClean="0"/>
              <a:t> </a:t>
            </a:r>
            <a:r>
              <a:rPr lang="pt-BR" dirty="0"/>
              <a:t>&gt; N</a:t>
            </a:r>
            <a:r>
              <a:rPr lang="pt-BR" baseline="-25000" dirty="0"/>
              <a:t>2</a:t>
            </a:r>
            <a:r>
              <a:rPr lang="pt-BR" dirty="0"/>
              <a:t>	gde je N</a:t>
            </a:r>
            <a:r>
              <a:rPr lang="pt-BR" baseline="-25000" dirty="0"/>
              <a:t>1</a:t>
            </a:r>
            <a:r>
              <a:rPr lang="pt-BR" dirty="0"/>
              <a:t>&gt;1.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1)</a:t>
            </a:r>
            <a:r>
              <a:rPr lang="en-US" dirty="0" smtClean="0"/>
              <a:t> </a:t>
            </a:r>
            <a:r>
              <a:rPr lang="sr-Latn-RS" dirty="0" smtClean="0"/>
              <a:t>Prevođenja se svodi na zamenu simbola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2)</a:t>
            </a:r>
            <a:r>
              <a:rPr lang="sr-Latn-RS" dirty="0"/>
              <a:t> Prevođenja se svodi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sr-Latn-RS" dirty="0" smtClean="0"/>
              <a:t>izračunavanje izraza:</a:t>
            </a:r>
          </a:p>
          <a:p>
            <a:pPr lvl="1"/>
            <a:endParaRPr lang="sr-Latn-RS" dirty="0" smtClean="0"/>
          </a:p>
          <a:p>
            <a:pPr lvl="1"/>
            <a:endParaRPr lang="sr-Latn-RS" dirty="0" smtClean="0"/>
          </a:p>
          <a:p>
            <a:pPr lvl="1"/>
            <a:endParaRPr lang="sr-Latn-RS" dirty="0" smtClean="0"/>
          </a:p>
          <a:p>
            <a:pPr lvl="1"/>
            <a:r>
              <a:rPr lang="sr-Latn-RS" dirty="0" smtClean="0"/>
              <a:t>Operacije množenja i sabiranja se obavljaju u sistemu sa osnovom N</a:t>
            </a:r>
            <a:r>
              <a:rPr lang="sr-Latn-RS" baseline="-25000" dirty="0" smtClean="0"/>
              <a:t>2</a:t>
            </a:r>
          </a:p>
          <a:p>
            <a:endParaRPr lang="sr-Latn-R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3)</a:t>
            </a:r>
            <a:r>
              <a:rPr lang="en-US" dirty="0" smtClean="0"/>
              <a:t> </a:t>
            </a:r>
            <a:r>
              <a:rPr lang="sr-Latn-RS" dirty="0" smtClean="0"/>
              <a:t>Posebno se prevodi celobrojni i razlomljeni deo broja</a:t>
            </a:r>
          </a:p>
          <a:p>
            <a:endParaRPr lang="sr-Latn-RS" dirty="0" smtClean="0"/>
          </a:p>
          <a:p>
            <a:r>
              <a:rPr lang="sr-Latn-RS" dirty="0" smtClean="0"/>
              <a:t>Konačni ekvivalent broja je zbir ekvivalenata celobrojnog i </a:t>
            </a:r>
            <a:r>
              <a:rPr lang="sr-Latn-RS" dirty="0" err="1" smtClean="0"/>
              <a:t>razlomljenog</a:t>
            </a:r>
            <a:r>
              <a:rPr lang="sr-Latn-RS" dirty="0" smtClean="0"/>
              <a:t> dela broja</a:t>
            </a:r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DB1FE50-2223-4EBA-97FA-364FD51D1B4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4654547"/>
              </p:ext>
            </p:extLst>
          </p:nvPr>
        </p:nvGraphicFramePr>
        <p:xfrm>
          <a:off x="1194521" y="3357818"/>
          <a:ext cx="4898728" cy="511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Equation" r:id="rId3" imgW="2273300" imgH="241300" progId="Equation.3">
                  <p:embed/>
                </p:oleObj>
              </mc:Choice>
              <mc:Fallback>
                <p:oleObj name="Equation" r:id="rId3" imgW="22733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4521" y="3357818"/>
                        <a:ext cx="4898728" cy="5119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899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Prevođenje celobrojnog dela broja (</a:t>
            </a:r>
            <a:r>
              <a:rPr lang="en-US"/>
              <a:t>N</a:t>
            </a:r>
            <a:r>
              <a:rPr lang="sl-SI" baseline="-25000"/>
              <a:t>1</a:t>
            </a:r>
            <a:r>
              <a:rPr lang="en-US"/>
              <a:t>&gt;N</a:t>
            </a:r>
            <a:r>
              <a:rPr lang="en-US" baseline="-25000"/>
              <a:t>2</a:t>
            </a:r>
            <a:r>
              <a:rPr lang="sl-SI"/>
              <a:t>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smtClean="0"/>
              <a:t>Prevodi se broj iz brojnog sistema sa osnovom N</a:t>
            </a:r>
            <a:r>
              <a:rPr lang="sr-Latn-RS" baseline="-25000" smtClean="0"/>
              <a:t>1</a:t>
            </a:r>
            <a:r>
              <a:rPr lang="sr-Latn-RS" smtClean="0"/>
              <a:t> u brojni sistem sa osnovom N</a:t>
            </a:r>
            <a:r>
              <a:rPr lang="sr-Latn-RS" baseline="-25000" smtClean="0"/>
              <a:t>2</a:t>
            </a:r>
            <a:endParaRPr lang="sr-Latn-RS" smtClean="0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pl-PL"/>
              <a:t>Postupak prevođenja se najčešće daje u obliku tabele</a:t>
            </a:r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sr-Latn-RS" smtClean="0"/>
              <a:t>Aritmetičke operacije se izvršavaju u brojnom sistemu sa osnovom N</a:t>
            </a:r>
            <a:r>
              <a:rPr lang="sr-Latn-RS" baseline="-25000" smtClean="0"/>
              <a:t>1</a:t>
            </a:r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DB1FE50-2223-4EBA-97FA-364FD51D1B4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14" name="Group 7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28065"/>
              </p:ext>
            </p:extLst>
          </p:nvPr>
        </p:nvGraphicFramePr>
        <p:xfrm>
          <a:off x="1213038" y="2888701"/>
          <a:ext cx="5210175" cy="754857"/>
        </p:xfrm>
        <a:graphic>
          <a:graphicData uri="http://schemas.openxmlformats.org/drawingml/2006/table">
            <a:tbl>
              <a:tblPr/>
              <a:tblGrid>
                <a:gridCol w="305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3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7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7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71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59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74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16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 marL="13335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 marL="1752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900" b="0" i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RomanItalic" charset="0"/>
                        <a:ea typeface="+mn-ea"/>
                        <a:cs typeface="+mn-cs"/>
                      </a:endParaRPr>
                    </a:p>
                  </a:txBody>
                  <a:tcPr marL="68580" marR="68580" marT="34312" marB="343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34312" marB="343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34312" marB="343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34312" marB="343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 marL="13335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 marL="1752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900" b="1" i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RomanItalic" charset="0"/>
                        <a:ea typeface="+mn-ea"/>
                        <a:cs typeface="+mn-cs"/>
                      </a:endParaRPr>
                    </a:p>
                  </a:txBody>
                  <a:tcPr marL="68580" marR="68580" marT="34312" marB="343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 marL="13335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 marL="1752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900" b="1" i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RomanItalic" charset="0"/>
                        <a:ea typeface="+mn-ea"/>
                        <a:cs typeface="+mn-cs"/>
                      </a:endParaRPr>
                    </a:p>
                  </a:txBody>
                  <a:tcPr marL="68580" marR="68580" marT="34312" marB="343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 marL="13335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 marL="1752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900" b="1" i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RomanItalic" charset="0"/>
                        <a:ea typeface="+mn-ea"/>
                        <a:cs typeface="+mn-cs"/>
                      </a:endParaRPr>
                    </a:p>
                  </a:txBody>
                  <a:tcPr marL="68580" marR="68580" marT="34312" marB="343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marL="68580" marR="68580" marT="34312" marB="343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6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en-US" sz="900" b="0" i="0" u="none" strike="noStrike" kern="1200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i</a:t>
                      </a:r>
                    </a:p>
                  </a:txBody>
                  <a:tcPr marL="68580" marR="68580" marT="34312" marB="343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en-US" sz="900" b="0" i="0" u="none" strike="noStrike" kern="1200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0 </a:t>
                      </a:r>
                      <a:r>
                        <a:rPr kumimoji="0" lang="en-US" sz="9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= x</a:t>
                      </a:r>
                    </a:p>
                  </a:txBody>
                  <a:tcPr marL="68580" marR="68580" marT="34312" marB="343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en-US" sz="900" b="0" i="0" u="none" strike="noStrike" kern="1200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en-US" sz="9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= [x-</a:t>
                      </a:r>
                      <a:r>
                        <a:rPr kumimoji="0" lang="en-US" sz="900" b="0" i="0" u="none" strike="noStrike" kern="1200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0 </a:t>
                      </a:r>
                      <a:r>
                        <a:rPr kumimoji="0" lang="en-US" sz="9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/ N</a:t>
                      </a:r>
                      <a:r>
                        <a:rPr kumimoji="0" lang="en-US" sz="900" b="0" i="0" u="none" strike="noStrike" kern="1200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9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]</a:t>
                      </a:r>
                    </a:p>
                  </a:txBody>
                  <a:tcPr marL="68580" marR="68580" marT="34312" marB="343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en-US" sz="900" b="0" i="0" u="none" strike="noStrike" kern="1200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2 </a:t>
                      </a:r>
                      <a:r>
                        <a:rPr kumimoji="0" lang="en-US" sz="9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= [x</a:t>
                      </a:r>
                      <a:r>
                        <a:rPr kumimoji="0" lang="en-US" sz="900" b="0" i="0" u="none" strike="noStrike" kern="1200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9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 / N</a:t>
                      </a:r>
                      <a:r>
                        <a:rPr kumimoji="0" lang="en-US" sz="900" b="0" i="0" u="none" strike="noStrike" kern="1200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9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]</a:t>
                      </a:r>
                    </a:p>
                  </a:txBody>
                  <a:tcPr marL="68580" marR="68580" marT="34312" marB="343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..</a:t>
                      </a:r>
                    </a:p>
                  </a:txBody>
                  <a:tcPr marL="68580" marR="68580" marT="34312" marB="343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..</a:t>
                      </a:r>
                    </a:p>
                  </a:txBody>
                  <a:tcPr marL="68580" marR="68580" marT="34312" marB="343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..</a:t>
                      </a:r>
                    </a:p>
                  </a:txBody>
                  <a:tcPr marL="68580" marR="68580" marT="34312" marB="343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en-US" sz="900" b="0" i="0" u="none" strike="noStrike" kern="1200" cap="none" normalizeH="0" baseline="-2500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en-US" sz="9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 = [x</a:t>
                      </a:r>
                      <a:r>
                        <a:rPr kumimoji="0" lang="en-US" sz="900" b="0" i="0" u="none" strike="noStrike" kern="1200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en-US" sz="9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-1 / N</a:t>
                      </a:r>
                      <a:r>
                        <a:rPr kumimoji="0" lang="en-US" sz="900" b="0" i="0" u="none" strike="noStrike" kern="1200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9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]</a:t>
                      </a:r>
                    </a:p>
                  </a:txBody>
                  <a:tcPr marL="68580" marR="68580" marT="34312" marB="343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6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y</a:t>
                      </a:r>
                      <a:r>
                        <a:rPr kumimoji="0" lang="en-US" sz="900" b="0" i="0" u="none" strike="noStrike" kern="1200" cap="none" normalizeH="0" baseline="-2500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i</a:t>
                      </a:r>
                      <a:endParaRPr kumimoji="0" lang="en-US" sz="900" b="0" i="0" u="none" strike="noStrike" kern="1200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RomanItalic" charset="0"/>
                        <a:ea typeface="+mn-ea"/>
                        <a:cs typeface="+mn-cs"/>
                      </a:endParaRPr>
                    </a:p>
                  </a:txBody>
                  <a:tcPr marL="68580" marR="68580" marT="34312" marB="343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y</a:t>
                      </a:r>
                      <a:r>
                        <a:rPr kumimoji="0" lang="en-US" sz="900" b="0" i="0" u="none" strike="noStrike" kern="1200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34312" marB="343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y</a:t>
                      </a:r>
                      <a:r>
                        <a:rPr kumimoji="0" lang="en-US" sz="900" b="0" i="0" u="none" strike="noStrike" kern="1200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34312" marB="343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y</a:t>
                      </a:r>
                      <a:r>
                        <a:rPr kumimoji="0" lang="en-US" sz="900" b="0" i="0" u="none" strike="noStrike" kern="1200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34312" marB="343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 marL="13335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 marL="1752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900" b="0" i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RomanItalic" charset="0"/>
                        <a:ea typeface="+mn-ea"/>
                        <a:cs typeface="+mn-cs"/>
                      </a:endParaRPr>
                    </a:p>
                  </a:txBody>
                  <a:tcPr marL="68580" marR="68580" marT="34312" marB="343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 marL="13335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 marL="1752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900" b="0" i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RomanItalic" charset="0"/>
                        <a:ea typeface="+mn-ea"/>
                        <a:cs typeface="+mn-cs"/>
                      </a:endParaRPr>
                    </a:p>
                  </a:txBody>
                  <a:tcPr marL="68580" marR="68580" marT="34312" marB="343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 marL="13335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 marL="1752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y</a:t>
                      </a:r>
                      <a:r>
                        <a:rPr kumimoji="0" lang="en-US" sz="900" b="0" i="0" u="none" strike="noStrike" kern="1200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p-1</a:t>
                      </a:r>
                      <a:endParaRPr kumimoji="0" lang="en-GB" sz="900" b="0" i="0" u="none" strike="noStrike" kern="1200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RomanItalic" charset="0"/>
                        <a:ea typeface="+mn-ea"/>
                        <a:cs typeface="+mn-cs"/>
                      </a:endParaRPr>
                    </a:p>
                  </a:txBody>
                  <a:tcPr marL="68580" marR="68580" marT="34312" marB="343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RomanItalic" charset="0"/>
                        <a:ea typeface="+mn-ea"/>
                        <a:cs typeface="+mn-cs"/>
                      </a:endParaRPr>
                    </a:p>
                  </a:txBody>
                  <a:tcPr marL="68580" marR="68580" marT="34312" marB="343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5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7297447"/>
              </p:ext>
            </p:extLst>
          </p:nvPr>
        </p:nvGraphicFramePr>
        <p:xfrm>
          <a:off x="1384268" y="3917468"/>
          <a:ext cx="817959" cy="4869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2" name="Equation" r:id="rId3" imgW="748975" imgH="444307" progId="Equation.3">
                  <p:embed/>
                </p:oleObj>
              </mc:Choice>
              <mc:Fallback>
                <p:oleObj name="Equation" r:id="rId3" imgW="748975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4268" y="3917468"/>
                        <a:ext cx="817959" cy="4869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4740850"/>
              </p:ext>
            </p:extLst>
          </p:nvPr>
        </p:nvGraphicFramePr>
        <p:xfrm>
          <a:off x="3710063" y="4008549"/>
          <a:ext cx="244079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3" name="Equation" r:id="rId5" imgW="152334" imgH="190417" progId="Equation.3">
                  <p:embed/>
                </p:oleObj>
              </mc:Choice>
              <mc:Fallback>
                <p:oleObj name="Equation" r:id="rId5" imgW="152334" imgH="19041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0063" y="4008549"/>
                        <a:ext cx="244079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272466" y="4036350"/>
            <a:ext cx="18214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050" smtClean="0"/>
              <a:t>- celobrojni količnik</a:t>
            </a:r>
            <a:endParaRPr lang="sr-Latn-RS" sz="1050"/>
          </a:p>
        </p:txBody>
      </p:sp>
      <p:sp>
        <p:nvSpPr>
          <p:cNvPr id="18" name="TextBox 17"/>
          <p:cNvSpPr txBox="1"/>
          <p:nvPr/>
        </p:nvSpPr>
        <p:spPr>
          <a:xfrm>
            <a:off x="4023845" y="4032666"/>
            <a:ext cx="199470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050" smtClean="0"/>
              <a:t>- ostatak celobrojnog deljenja</a:t>
            </a:r>
            <a:endParaRPr lang="sr-Latn-RS" sz="1050"/>
          </a:p>
        </p:txBody>
      </p:sp>
      <p:sp>
        <p:nvSpPr>
          <p:cNvPr id="19" name="TextBox 18"/>
          <p:cNvSpPr txBox="1"/>
          <p:nvPr/>
        </p:nvSpPr>
        <p:spPr>
          <a:xfrm>
            <a:off x="2804103" y="3658722"/>
            <a:ext cx="108330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750" i="1" smtClean="0">
                <a:sym typeface="Wingdings" panose="05000000000000000000" pitchFamily="2" charset="2"/>
              </a:rPr>
              <a:t></a:t>
            </a:r>
            <a:r>
              <a:rPr lang="sr-Latn-RS" sz="1050" i="1" smtClean="0">
                <a:sym typeface="Wingdings" panose="05000000000000000000" pitchFamily="2" charset="2"/>
              </a:rPr>
              <a:t> </a:t>
            </a:r>
            <a:r>
              <a:rPr lang="sr-Latn-RS" sz="1050" i="1" smtClean="0"/>
              <a:t>zapis broja</a:t>
            </a:r>
            <a:endParaRPr lang="sr-Latn-RS" sz="1050" i="1"/>
          </a:p>
        </p:txBody>
      </p:sp>
      <p:graphicFrame>
        <p:nvGraphicFramePr>
          <p:cNvPr id="2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9494815"/>
              </p:ext>
            </p:extLst>
          </p:nvPr>
        </p:nvGraphicFramePr>
        <p:xfrm>
          <a:off x="1298991" y="1709032"/>
          <a:ext cx="2588419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" name="Equation" r:id="rId7" imgW="1841500" imgH="419100" progId="Equation.3">
                  <p:embed/>
                </p:oleObj>
              </mc:Choice>
              <mc:Fallback>
                <p:oleObj name="Equation" r:id="rId7" imgW="18415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8991" y="1709032"/>
                        <a:ext cx="2588419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1445982"/>
              </p:ext>
            </p:extLst>
          </p:nvPr>
        </p:nvGraphicFramePr>
        <p:xfrm>
          <a:off x="4251740" y="1709033"/>
          <a:ext cx="2781300" cy="6167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5" name="Equation" r:id="rId9" imgW="1930400" imgH="431800" progId="Equation.3">
                  <p:embed/>
                </p:oleObj>
              </mc:Choice>
              <mc:Fallback>
                <p:oleObj name="Equation" r:id="rId9" imgW="19304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1740" y="1709033"/>
                        <a:ext cx="2781300" cy="6167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115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Prevođenje razlomljenog dela broja (</a:t>
            </a:r>
            <a:r>
              <a:rPr lang="en-US"/>
              <a:t>N</a:t>
            </a:r>
            <a:r>
              <a:rPr lang="sl-SI" baseline="-25000"/>
              <a:t>1</a:t>
            </a:r>
            <a:r>
              <a:rPr lang="en-US"/>
              <a:t>&gt;N</a:t>
            </a:r>
            <a:r>
              <a:rPr lang="en-US" baseline="-25000"/>
              <a:t>2</a:t>
            </a:r>
            <a:r>
              <a:rPr lang="sl-SI"/>
              <a:t>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Razlomljeni </a:t>
            </a:r>
            <a:r>
              <a:rPr lang="pl-PL" smtClean="0"/>
              <a:t>broj</a:t>
            </a:r>
            <a:r>
              <a:rPr lang="sr-Latn-RS" smtClean="0"/>
              <a:t>evi</a:t>
            </a:r>
            <a:r>
              <a:rPr lang="en-US" smtClean="0"/>
              <a:t> </a:t>
            </a:r>
            <a:r>
              <a:rPr lang="pl-PL"/>
              <a:t>u </a:t>
            </a:r>
            <a:r>
              <a:rPr lang="pl-PL" smtClean="0"/>
              <a:t>brojn</a:t>
            </a:r>
            <a:r>
              <a:rPr lang="sr-Latn-RS" smtClean="0"/>
              <a:t>im</a:t>
            </a:r>
            <a:r>
              <a:rPr lang="pl-PL" smtClean="0"/>
              <a:t> sistem</a:t>
            </a:r>
            <a:r>
              <a:rPr lang="sr-Latn-RS" smtClean="0"/>
              <a:t>ima</a:t>
            </a:r>
            <a:r>
              <a:rPr lang="pl-PL" smtClean="0"/>
              <a:t> </a:t>
            </a:r>
            <a:r>
              <a:rPr lang="pl-PL"/>
              <a:t>sa </a:t>
            </a:r>
            <a:r>
              <a:rPr lang="pl-PL" smtClean="0"/>
              <a:t>osnov</a:t>
            </a:r>
            <a:r>
              <a:rPr lang="sr-Latn-RS" smtClean="0"/>
              <a:t>ama</a:t>
            </a:r>
            <a:r>
              <a:rPr lang="pl-PL" smtClean="0"/>
              <a:t> </a:t>
            </a:r>
            <a:r>
              <a:rPr lang="pl-PL"/>
              <a:t>N</a:t>
            </a:r>
            <a:r>
              <a:rPr lang="pl-PL" baseline="-25000"/>
              <a:t>1</a:t>
            </a:r>
            <a:r>
              <a:rPr lang="pl-PL"/>
              <a:t> </a:t>
            </a:r>
            <a:r>
              <a:rPr lang="en-US"/>
              <a:t>i </a:t>
            </a:r>
            <a:r>
              <a:rPr lang="pl-PL"/>
              <a:t>N</a:t>
            </a:r>
            <a:r>
              <a:rPr lang="pl-PL" baseline="-25000"/>
              <a:t>2 </a:t>
            </a:r>
            <a:r>
              <a:rPr lang="sr-Latn-RS" smtClean="0"/>
              <a:t>su</a:t>
            </a:r>
            <a:r>
              <a:rPr lang="pl-PL" smtClean="0"/>
              <a:t> broj</a:t>
            </a:r>
            <a:r>
              <a:rPr lang="sr-Latn-RS" smtClean="0"/>
              <a:t>evi</a:t>
            </a:r>
            <a:r>
              <a:rPr lang="en-US" smtClean="0"/>
              <a:t>:</a:t>
            </a:r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pl-PL"/>
              <a:t>Postupak prevođenja se najčešće daje u obliku tabele:</a:t>
            </a:r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pl-PL"/>
              <a:t>Aritmetičke operacije se izvršavaju u brojnom sistemu sa osnovom </a:t>
            </a:r>
            <a:r>
              <a:rPr lang="pl-PL" smtClean="0"/>
              <a:t>N</a:t>
            </a:r>
            <a:r>
              <a:rPr lang="pl-PL" baseline="-25000" smtClean="0"/>
              <a:t>1</a:t>
            </a:r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DB1FE50-2223-4EBA-97FA-364FD51D1B4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5" name="Object 17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7693271"/>
              </p:ext>
            </p:extLst>
          </p:nvPr>
        </p:nvGraphicFramePr>
        <p:xfrm>
          <a:off x="997744" y="1639682"/>
          <a:ext cx="3033713" cy="6119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" name="Equation" r:id="rId3" imgW="2133360" imgH="431640" progId="Equation.3">
                  <p:embed/>
                </p:oleObj>
              </mc:Choice>
              <mc:Fallback>
                <p:oleObj name="Equation" r:id="rId3" imgW="21333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7744" y="1639682"/>
                        <a:ext cx="3033713" cy="6119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5684919"/>
              </p:ext>
            </p:extLst>
          </p:nvPr>
        </p:nvGraphicFramePr>
        <p:xfrm>
          <a:off x="4424519" y="1774222"/>
          <a:ext cx="4099322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" name="Equation" r:id="rId5" imgW="2844800" imgH="241300" progId="Equation.3">
                  <p:embed/>
                </p:oleObj>
              </mc:Choice>
              <mc:Fallback>
                <p:oleObj name="Equation" r:id="rId5" imgW="28448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4519" y="1774222"/>
                        <a:ext cx="4099322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Group 3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424875"/>
              </p:ext>
            </p:extLst>
          </p:nvPr>
        </p:nvGraphicFramePr>
        <p:xfrm>
          <a:off x="1502263" y="2918509"/>
          <a:ext cx="4500332" cy="785419"/>
        </p:xfrm>
        <a:graphic>
          <a:graphicData uri="http://schemas.openxmlformats.org/drawingml/2006/table">
            <a:tbl>
              <a:tblPr/>
              <a:tblGrid>
                <a:gridCol w="482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9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12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2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79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68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7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 marL="13335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 marL="1752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900" b="0" i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RomanItalic" charset="0"/>
                        <a:ea typeface="+mn-ea"/>
                        <a:cs typeface="+mn-cs"/>
                      </a:endParaRPr>
                    </a:p>
                  </a:txBody>
                  <a:tcPr marL="68580" marR="68580" marT="34271" marB="342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34271" marB="342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34271" marB="342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34271" marB="342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 marL="13335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 marL="1752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900" b="1" i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RomanItalic" charset="0"/>
                        <a:ea typeface="+mn-ea"/>
                        <a:cs typeface="+mn-cs"/>
                      </a:endParaRPr>
                    </a:p>
                  </a:txBody>
                  <a:tcPr marL="68580" marR="68580" marT="34271" marB="342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 marL="13335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 marL="1752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900" b="1" i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RomanItalic" charset="0"/>
                        <a:ea typeface="+mn-ea"/>
                        <a:cs typeface="+mn-cs"/>
                      </a:endParaRPr>
                    </a:p>
                  </a:txBody>
                  <a:tcPr marL="68580" marR="68580" marT="34271" marB="342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31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en-US" sz="900" b="1" i="0" u="none" strike="noStrike" kern="1200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-i</a:t>
                      </a:r>
                    </a:p>
                  </a:txBody>
                  <a:tcPr marL="68580" marR="68580" marT="34271" marB="342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en-US" sz="900" b="0" i="0" u="none" strike="noStrike" kern="1200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-0</a:t>
                      </a:r>
                    </a:p>
                  </a:txBody>
                  <a:tcPr marL="68580" marR="68580" marT="34271" marB="342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en-US" sz="900" b="0" i="0" u="none" strike="noStrike" kern="1200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-1</a:t>
                      </a:r>
                      <a:r>
                        <a:rPr kumimoji="0" lang="en-US" sz="9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={x-</a:t>
                      </a:r>
                      <a:r>
                        <a:rPr kumimoji="0" lang="en-US" sz="900" b="0" i="0" u="none" strike="noStrike" kern="1200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0 </a:t>
                      </a:r>
                      <a:r>
                        <a:rPr kumimoji="0" lang="en-US" sz="9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N</a:t>
                      </a:r>
                      <a:r>
                        <a:rPr kumimoji="0" lang="en-US" sz="900" b="0" i="0" u="none" strike="noStrike" kern="1200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9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}</a:t>
                      </a:r>
                    </a:p>
                  </a:txBody>
                  <a:tcPr marL="68580" marR="68580" marT="34271" marB="342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en-US" sz="900" b="0" i="0" u="none" strike="noStrike" kern="1200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-2</a:t>
                      </a:r>
                      <a:r>
                        <a:rPr kumimoji="0" lang="en-US" sz="9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={x</a:t>
                      </a:r>
                      <a:r>
                        <a:rPr kumimoji="0" lang="en-US" sz="900" b="0" i="0" u="none" strike="noStrike" kern="1200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-1 </a:t>
                      </a:r>
                      <a:r>
                        <a:rPr kumimoji="0" lang="en-US" sz="9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N</a:t>
                      </a:r>
                      <a:r>
                        <a:rPr kumimoji="0" lang="en-US" sz="900" b="0" i="0" u="none" strike="noStrike" kern="1200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9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}</a:t>
                      </a:r>
                    </a:p>
                  </a:txBody>
                  <a:tcPr marL="68580" marR="68580" marT="34271" marB="342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..</a:t>
                      </a:r>
                    </a:p>
                  </a:txBody>
                  <a:tcPr marL="68580" marR="68580" marT="34271" marB="342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..</a:t>
                      </a:r>
                    </a:p>
                  </a:txBody>
                  <a:tcPr marL="68580" marR="68580" marT="34271" marB="342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y</a:t>
                      </a:r>
                      <a:r>
                        <a:rPr kumimoji="0" lang="en-US" sz="900" b="1" i="0" u="none" strike="noStrike" kern="1200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-i</a:t>
                      </a:r>
                    </a:p>
                  </a:txBody>
                  <a:tcPr marL="68580" marR="68580" marT="34271" marB="342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0,</a:t>
                      </a:r>
                    </a:p>
                  </a:txBody>
                  <a:tcPr marL="68580" marR="68580" marT="34271" marB="342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y</a:t>
                      </a:r>
                      <a:r>
                        <a:rPr kumimoji="0" lang="en-US" sz="900" b="0" i="0" u="none" strike="noStrike" kern="1200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-1</a:t>
                      </a:r>
                    </a:p>
                  </a:txBody>
                  <a:tcPr marL="68580" marR="68580" marT="34271" marB="342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y</a:t>
                      </a:r>
                      <a:r>
                        <a:rPr kumimoji="0" lang="en-US" sz="900" b="0" i="0" u="none" strike="noStrike" kern="1200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RomanItalic" charset="0"/>
                          <a:ea typeface="+mn-ea"/>
                          <a:cs typeface="+mn-cs"/>
                        </a:rPr>
                        <a:t>-2</a:t>
                      </a:r>
                    </a:p>
                  </a:txBody>
                  <a:tcPr marL="68580" marR="68580" marT="34271" marB="342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 marL="13335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 marL="1752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900" b="0" i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RomanItalic" charset="0"/>
                        <a:ea typeface="+mn-ea"/>
                        <a:cs typeface="+mn-cs"/>
                      </a:endParaRPr>
                    </a:p>
                  </a:txBody>
                  <a:tcPr marL="68580" marR="68580" marT="34271" marB="342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3pPr>
                      <a:lvl4pPr marL="13335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4pPr>
                      <a:lvl5pPr marL="1752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5pPr>
                      <a:lvl6pPr marL="2209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6pPr>
                      <a:lvl7pPr marL="26670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7pPr>
                      <a:lvl8pPr marL="3124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8pPr>
                      <a:lvl9pPr marL="3581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Siemens Sans" pitchFamily="2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900" b="0" i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RomanItalic" charset="0"/>
                        <a:ea typeface="+mn-ea"/>
                        <a:cs typeface="+mn-cs"/>
                      </a:endParaRPr>
                    </a:p>
                  </a:txBody>
                  <a:tcPr marL="68580" marR="68580" marT="34271" marB="342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006248" y="4103409"/>
            <a:ext cx="18214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050" smtClean="0"/>
              <a:t>- celobrojni deo proizvoda;</a:t>
            </a:r>
            <a:endParaRPr lang="sr-Latn-RS" sz="1050"/>
          </a:p>
        </p:txBody>
      </p:sp>
      <p:sp>
        <p:nvSpPr>
          <p:cNvPr id="9" name="TextBox 8"/>
          <p:cNvSpPr txBox="1"/>
          <p:nvPr/>
        </p:nvSpPr>
        <p:spPr>
          <a:xfrm>
            <a:off x="3009371" y="3705380"/>
            <a:ext cx="108330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i="1">
                <a:sym typeface="Wingdings" panose="05000000000000000000" pitchFamily="2" charset="2"/>
              </a:rPr>
              <a:t></a:t>
            </a:r>
            <a:r>
              <a:rPr lang="en-US" sz="1050" i="1">
                <a:sym typeface="Wingdings" panose="05000000000000000000" pitchFamily="2" charset="2"/>
              </a:rPr>
              <a:t> </a:t>
            </a:r>
            <a:r>
              <a:rPr lang="en-US" sz="1050" i="1" err="1"/>
              <a:t>zapis</a:t>
            </a:r>
            <a:r>
              <a:rPr lang="en-US" sz="1050" i="1"/>
              <a:t> </a:t>
            </a:r>
            <a:r>
              <a:rPr lang="en-US" sz="1050" i="1" err="1"/>
              <a:t>broja</a:t>
            </a:r>
            <a:endParaRPr lang="en-US" sz="1050" i="1"/>
          </a:p>
        </p:txBody>
      </p:sp>
      <p:graphicFrame>
        <p:nvGraphicFramePr>
          <p:cNvPr id="10" name="Object 18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8550794"/>
              </p:ext>
            </p:extLst>
          </p:nvPr>
        </p:nvGraphicFramePr>
        <p:xfrm>
          <a:off x="1328516" y="4040233"/>
          <a:ext cx="600075" cy="3452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" name="Equation" r:id="rId7" imgW="380835" imgH="215806" progId="Equation.3">
                  <p:embed/>
                </p:oleObj>
              </mc:Choice>
              <mc:Fallback>
                <p:oleObj name="Equation" r:id="rId7" imgW="380835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8516" y="4040233"/>
                        <a:ext cx="600075" cy="3452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3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3066885"/>
              </p:ext>
            </p:extLst>
          </p:nvPr>
        </p:nvGraphicFramePr>
        <p:xfrm>
          <a:off x="4081852" y="4051773"/>
          <a:ext cx="1473994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" name="Equation" r:id="rId9" imgW="939800" imgH="228600" progId="Equation.3">
                  <p:embed/>
                </p:oleObj>
              </mc:Choice>
              <mc:Fallback>
                <p:oleObj name="Equation" r:id="rId9" imgW="939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1852" y="4051773"/>
                        <a:ext cx="1473994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555846" y="4103409"/>
            <a:ext cx="199470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050" smtClean="0"/>
              <a:t>- razlomljeni deo proizvoda</a:t>
            </a:r>
            <a:endParaRPr lang="sr-Latn-RS" sz="1050"/>
          </a:p>
        </p:txBody>
      </p:sp>
    </p:spTree>
    <p:extLst>
      <p:ext uri="{BB962C8B-B14F-4D97-AF65-F5344CB8AC3E}">
        <p14:creationId xmlns:p14="http://schemas.microsoft.com/office/powerpoint/2010/main" val="94091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Prevođenje</a:t>
            </a:r>
            <a:r>
              <a:rPr lang="en-US"/>
              <a:t> </a:t>
            </a:r>
            <a:r>
              <a:rPr lang="en-US" err="1"/>
              <a:t>brojeva</a:t>
            </a:r>
            <a:r>
              <a:rPr lang="en-US"/>
              <a:t> </a:t>
            </a:r>
            <a:r>
              <a:rPr lang="en-US" err="1"/>
              <a:t>deljenjem</a:t>
            </a:r>
            <a:r>
              <a:rPr lang="en-US"/>
              <a:t> </a:t>
            </a:r>
            <a:r>
              <a:rPr lang="en-US" err="1"/>
              <a:t>na</a:t>
            </a:r>
            <a:r>
              <a:rPr lang="en-US"/>
              <a:t> </a:t>
            </a:r>
            <a:r>
              <a:rPr lang="en-US" err="1"/>
              <a:t>klase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Prilikom</a:t>
            </a:r>
            <a:r>
              <a:rPr lang="en-US" dirty="0" smtClean="0"/>
              <a:t> </a:t>
            </a:r>
            <a:r>
              <a:rPr lang="sr-Latn-RS" dirty="0" smtClean="0"/>
              <a:t>prevođenja</a:t>
            </a:r>
            <a:r>
              <a:rPr lang="en-US" dirty="0" smtClean="0"/>
              <a:t> </a:t>
            </a:r>
            <a:r>
              <a:rPr lang="en-US" dirty="0"/>
              <a:t>N</a:t>
            </a:r>
            <a:r>
              <a:rPr lang="en-US" baseline="-25000" dirty="0"/>
              <a:t>1</a:t>
            </a:r>
            <a:r>
              <a:rPr lang="en-US" dirty="0"/>
              <a:t> u N</a:t>
            </a:r>
            <a:r>
              <a:rPr lang="en-US" baseline="-25000" dirty="0"/>
              <a:t>2 </a:t>
            </a:r>
            <a:r>
              <a:rPr lang="en-US" dirty="0"/>
              <a:t>se </a:t>
            </a:r>
            <a:r>
              <a:rPr lang="sr-Latn-RS" dirty="0" smtClean="0"/>
              <a:t>uspostavlja relacija između </a:t>
            </a:r>
            <a:r>
              <a:rPr lang="sr-Latn-RS" dirty="0"/>
              <a:t>brojeva</a:t>
            </a:r>
            <a:endParaRPr lang="en-US" dirty="0"/>
          </a:p>
          <a:p>
            <a:pPr marL="1028700" lvl="3" indent="0">
              <a:buNone/>
            </a:pPr>
            <a:endParaRPr lang="en-US" dirty="0"/>
          </a:p>
          <a:p>
            <a:pPr marL="1028700" lvl="3" indent="0">
              <a:buNone/>
            </a:pPr>
            <a:endParaRPr lang="en-US" dirty="0"/>
          </a:p>
          <a:p>
            <a:pPr marL="1028700" lvl="3" indent="0">
              <a:buNone/>
            </a:pPr>
            <a:endParaRPr lang="en-US" dirty="0"/>
          </a:p>
          <a:p>
            <a:r>
              <a:rPr lang="sr-Latn-RS" dirty="0" smtClean="0"/>
              <a:t>Postupak prevođenja</a:t>
            </a:r>
          </a:p>
          <a:p>
            <a:pPr lvl="1"/>
            <a:r>
              <a:rPr lang="en-US" dirty="0" smtClean="0"/>
              <a:t>N</a:t>
            </a:r>
            <a:r>
              <a:rPr lang="en-US" baseline="-25000" dirty="0" smtClean="0"/>
              <a:t>1</a:t>
            </a:r>
            <a:r>
              <a:rPr lang="sr-Latn-RS" baseline="-25000" dirty="0" smtClean="0"/>
              <a:t> </a:t>
            </a:r>
            <a:r>
              <a:rPr lang="en-US" dirty="0"/>
              <a:t>&lt;</a:t>
            </a:r>
            <a:r>
              <a:rPr lang="sr-Latn-RS" dirty="0"/>
              <a:t> </a:t>
            </a:r>
            <a:r>
              <a:rPr lang="en-US" dirty="0"/>
              <a:t>N</a:t>
            </a:r>
            <a:r>
              <a:rPr lang="en-US" baseline="-25000" dirty="0"/>
              <a:t>2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N</a:t>
            </a:r>
            <a:r>
              <a:rPr lang="en-US" baseline="-25000" dirty="0"/>
              <a:t>1</a:t>
            </a:r>
            <a:r>
              <a:rPr lang="en-US" dirty="0"/>
              <a:t> se deli se </a:t>
            </a:r>
            <a:r>
              <a:rPr lang="sr-Latn-RS" dirty="0" smtClean="0"/>
              <a:t>na klase dužine “S” levo i desno od decimalne tačke</a:t>
            </a:r>
          </a:p>
          <a:p>
            <a:pPr lvl="2"/>
            <a:r>
              <a:rPr lang="sr-Latn-RS" dirty="0" smtClean="0"/>
              <a:t>Dodati vodeće i prateće nule, ukoliko su potrebne da se kompletira klasa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N</a:t>
            </a:r>
            <a:r>
              <a:rPr lang="en-US" baseline="-25000" dirty="0"/>
              <a:t>1</a:t>
            </a:r>
            <a:r>
              <a:rPr lang="sr-Latn-RS" baseline="-25000" dirty="0"/>
              <a:t> </a:t>
            </a:r>
            <a:r>
              <a:rPr lang="en-US" dirty="0"/>
              <a:t>&gt; N</a:t>
            </a:r>
            <a:r>
              <a:rPr lang="en-US" baseline="-25000" dirty="0"/>
              <a:t>2</a:t>
            </a:r>
            <a:endParaRPr lang="en-US" dirty="0"/>
          </a:p>
          <a:p>
            <a:pPr lvl="2"/>
            <a:r>
              <a:rPr lang="sr-Latn-RS" dirty="0" smtClean="0"/>
              <a:t>Za svaku cifru broja formiraju se klase odgovarajuće dužine </a:t>
            </a:r>
            <a:r>
              <a:rPr lang="en-US" dirty="0" smtClean="0"/>
              <a:t>“</a:t>
            </a:r>
            <a:r>
              <a:rPr lang="en-US" dirty="0"/>
              <a:t>S”</a:t>
            </a:r>
          </a:p>
          <a:p>
            <a:pPr lvl="1"/>
            <a:endParaRPr lang="en-US" dirty="0"/>
          </a:p>
          <a:p>
            <a:pPr lvl="1"/>
            <a:r>
              <a:rPr lang="sr-Latn-RS" dirty="0" smtClean="0"/>
              <a:t>Prevodi se svaka klasa direktno u odgovarajući cifru u brojnom sistemu u koji se prevodi</a:t>
            </a:r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DB1FE50-2223-4EBA-97FA-364FD51D1B4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5" name="Object 18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1434009"/>
              </p:ext>
            </p:extLst>
          </p:nvPr>
        </p:nvGraphicFramePr>
        <p:xfrm>
          <a:off x="1784548" y="1601871"/>
          <a:ext cx="1185863" cy="5393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Equation" r:id="rId3" imgW="520474" imgH="241195" progId="Equation.3">
                  <p:embed/>
                </p:oleObj>
              </mc:Choice>
              <mc:Fallback>
                <p:oleObj name="Equation" r:id="rId3" imgW="520474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4548" y="1601871"/>
                        <a:ext cx="1185863" cy="5393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49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latkovic Template">
  <a:themeElements>
    <a:clrScheme name="IS Presentation Template[2] 15">
      <a:dk1>
        <a:srgbClr val="000099"/>
      </a:dk1>
      <a:lt1>
        <a:srgbClr val="FFFFFF"/>
      </a:lt1>
      <a:dk2>
        <a:srgbClr val="000099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82"/>
      </a:accent4>
      <a:accent5>
        <a:srgbClr val="CAE2FF"/>
      </a:accent5>
      <a:accent6>
        <a:srgbClr val="B9B9E7"/>
      </a:accent6>
      <a:hlink>
        <a:srgbClr val="4D4D4D"/>
      </a:hlink>
      <a:folHlink>
        <a:srgbClr val="4D4D4D"/>
      </a:folHlink>
    </a:clrScheme>
    <a:fontScheme name="IS Presentation Template[2]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S Presentation Template[2]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Presentation Template[2]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Presentation Template[2]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Presentation Template[2]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Presentation Template[2]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Presentation Template[2]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 Presentation Template[2]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 Presentation Template[2]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 Presentation Template[2]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 Presentation Template[2]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 Presentation Template[2]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 Presentation Template[2]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 Presentation Template[2] 13">
        <a:dk1>
          <a:srgbClr val="0033CC"/>
        </a:dk1>
        <a:lt1>
          <a:srgbClr val="FFFFFF"/>
        </a:lt1>
        <a:dk2>
          <a:srgbClr val="0033CC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2AAE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Presentation Template[2] 14">
        <a:dk1>
          <a:srgbClr val="000099"/>
        </a:dk1>
        <a:lt1>
          <a:srgbClr val="FFFFFF"/>
        </a:lt1>
        <a:dk2>
          <a:srgbClr val="000099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82"/>
        </a:accent4>
        <a:accent5>
          <a:srgbClr val="CAE2FF"/>
        </a:accent5>
        <a:accent6>
          <a:srgbClr val="B9B9E7"/>
        </a:accent6>
        <a:hlink>
          <a:srgbClr val="FF0000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Presentation Template[2] 15">
        <a:dk1>
          <a:srgbClr val="000099"/>
        </a:dk1>
        <a:lt1>
          <a:srgbClr val="FFFFFF"/>
        </a:lt1>
        <a:dk2>
          <a:srgbClr val="000099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82"/>
        </a:accent4>
        <a:accent5>
          <a:srgbClr val="CAE2FF"/>
        </a:accent5>
        <a:accent6>
          <a:srgbClr val="B9B9E7"/>
        </a:accent6>
        <a:hlink>
          <a:srgbClr val="4D4D4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Zlatkovic Template 4_3.pptx" id="{00F5B10E-1E27-47DB-AB12-490637B38501}" vid="{B7E30EF8-72D5-4804-9B31-CD22EDE7E83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Zlatkovic Template 4_3</Template>
  <TotalTime>27</TotalTime>
  <Words>658</Words>
  <Application>Microsoft Office PowerPoint</Application>
  <PresentationFormat>On-screen Show (4:3)</PresentationFormat>
  <Paragraphs>301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Arial</vt:lpstr>
      <vt:lpstr>Calibri</vt:lpstr>
      <vt:lpstr>Siemens Sans</vt:lpstr>
      <vt:lpstr>Tahoma</vt:lpstr>
      <vt:lpstr>Times New Roman</vt:lpstr>
      <vt:lpstr>TimesRoman</vt:lpstr>
      <vt:lpstr>TimesRomanItalic</vt:lpstr>
      <vt:lpstr>Wingdings</vt:lpstr>
      <vt:lpstr>Zlatkovic Template</vt:lpstr>
      <vt:lpstr>CorelDRAW</vt:lpstr>
      <vt:lpstr>Equation</vt:lpstr>
      <vt:lpstr>RAČUNARSKA TEHNIKA  Aritmetičke osnove računara</vt:lpstr>
      <vt:lpstr>UVOD - Brojni sistemi</vt:lpstr>
      <vt:lpstr>UVOD - Nepozicioni brojni sistemi</vt:lpstr>
      <vt:lpstr>UVOD - Pozicioni brojni sistemi</vt:lpstr>
      <vt:lpstr>UVOD - Primeri pozicionih brojnih sistema</vt:lpstr>
      <vt:lpstr>Prevođenje (konverzija) brojeva</vt:lpstr>
      <vt:lpstr>Prevođenje celobrojnog dela broja (N1&gt;N2)</vt:lpstr>
      <vt:lpstr>Prevođenje razlomljenog dela broja (N1&gt;N2)</vt:lpstr>
      <vt:lpstr>Prevođenje brojeva deljenjem na klase</vt:lpstr>
      <vt:lpstr>Pitanja za proveru znanja</vt:lpstr>
    </vt:vector>
  </TitlesOfParts>
  <Company>Philip Morris International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RAČUNARSKA TEHNIKA  Aritmetičke osnove računara</dc:title>
  <dc:creator>Zlatkovic, Vladimir</dc:creator>
  <cp:lastModifiedBy>Bojana Zlatkovic</cp:lastModifiedBy>
  <cp:revision>37</cp:revision>
  <dcterms:created xsi:type="dcterms:W3CDTF">2013-10-01T08:41:50Z</dcterms:created>
  <dcterms:modified xsi:type="dcterms:W3CDTF">2022-03-02T10:24:08Z</dcterms:modified>
</cp:coreProperties>
</file>